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4.jpg"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60" r:id="rId5"/>
    <p:sldId id="261" r:id="rId6"/>
    <p:sldId id="262" r:id="rId7"/>
    <p:sldId id="270"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82" r:id="rId21"/>
    <p:sldId id="276" r:id="rId22"/>
    <p:sldId id="277" r:id="rId23"/>
    <p:sldId id="278" r:id="rId24"/>
    <p:sldId id="279" r:id="rId25"/>
    <p:sldId id="280" r:id="rId26"/>
    <p:sldId id="281" r:id="rId27"/>
    <p:sldId id="25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initials="A" lastIdx="2" clrIdx="0">
    <p:extLst>
      <p:ext uri="{19B8F6BF-5375-455C-9EA6-DF929625EA0E}">
        <p15:presenceInfo xmlns:p15="http://schemas.microsoft.com/office/powerpoint/2012/main" userId="A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3" autoAdjust="0"/>
    <p:restoredTop sz="67684" autoAdjust="0"/>
  </p:normalViewPr>
  <p:slideViewPr>
    <p:cSldViewPr>
      <p:cViewPr varScale="1">
        <p:scale>
          <a:sx n="50" d="100"/>
          <a:sy n="50" d="100"/>
        </p:scale>
        <p:origin x="2010" y="66"/>
      </p:cViewPr>
      <p:guideLst>
        <p:guide orient="horz" pos="2160"/>
        <p:guide pos="2880"/>
      </p:guideLst>
    </p:cSldViewPr>
  </p:slideViewPr>
  <p:outlineViewPr>
    <p:cViewPr>
      <p:scale>
        <a:sx n="33" d="100"/>
        <a:sy n="33" d="100"/>
      </p:scale>
      <p:origin x="0" y="0"/>
    </p:cViewPr>
    <p:sldLst>
      <p:sld r:id="rId1" collapse="1"/>
    </p:sldLst>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12-28T22:22:19.467" idx="2">
    <p:pos x="6624" y="-168"/>
    <p:text>زطظززززززززززززززززززززززززز</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FD54A-144D-4393-81DF-0D24003A97CD}" type="datetimeFigureOut">
              <a:rPr lang="en-US" smtClean="0"/>
              <a:t>2/20/2017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59D8E-CB17-4233-B5A5-28B23DF5B833}" type="slidenum">
              <a:rPr lang="en-US" smtClean="0"/>
              <a:t>‹#›</a:t>
            </a:fld>
            <a:endParaRPr lang="en-US"/>
          </a:p>
        </p:txBody>
      </p:sp>
    </p:spTree>
    <p:extLst>
      <p:ext uri="{BB962C8B-B14F-4D97-AF65-F5344CB8AC3E}">
        <p14:creationId xmlns:p14="http://schemas.microsoft.com/office/powerpoint/2010/main" val="3127743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1</a:t>
            </a:r>
            <a:r>
              <a:rPr lang="fa-IR" baseline="0" dirty="0" smtClean="0"/>
              <a:t> شایعترین بیماری از نوع بیماری های اختلال در متابولیزم اسید های امینه می باشد</a:t>
            </a:r>
          </a:p>
          <a:p>
            <a:r>
              <a:rPr lang="fa-IR" baseline="0" dirty="0" smtClean="0"/>
              <a:t>2-</a:t>
            </a:r>
            <a:endParaRPr lang="en-US" dirty="0"/>
          </a:p>
        </p:txBody>
      </p:sp>
      <p:sp>
        <p:nvSpPr>
          <p:cNvPr id="4" name="Slide Number Placeholder 3"/>
          <p:cNvSpPr>
            <a:spLocks noGrp="1"/>
          </p:cNvSpPr>
          <p:nvPr>
            <p:ph type="sldNum" sz="quarter" idx="10"/>
          </p:nvPr>
        </p:nvSpPr>
        <p:spPr/>
        <p:txBody>
          <a:bodyPr/>
          <a:lstStyle/>
          <a:p>
            <a:fld id="{13C59D8E-CB17-4233-B5A5-28B23DF5B833}" type="slidenum">
              <a:rPr lang="en-US" smtClean="0"/>
              <a:t>2</a:t>
            </a:fld>
            <a:endParaRPr lang="en-US"/>
          </a:p>
        </p:txBody>
      </p:sp>
    </p:spTree>
    <p:extLst>
      <p:ext uri="{BB962C8B-B14F-4D97-AF65-F5344CB8AC3E}">
        <p14:creationId xmlns:p14="http://schemas.microsoft.com/office/powerpoint/2010/main" val="2975994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smtClean="0">
                <a:solidFill>
                  <a:schemeClr val="tx1"/>
                </a:solidFill>
                <a:effectLst/>
                <a:latin typeface="+mn-lt"/>
                <a:ea typeface="+mn-ea"/>
                <a:cs typeface="+mn-cs"/>
              </a:rPr>
              <a:t>به این دلیل که فنیل الانین با سایر امینو اسید های بزرک خنثی برای عبور از سد خونی مغزی رقابت می کند </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دادن این اسید های امینه پس از خوردن میزانی از فنیل الانین باعث از بین رفتن افزایش فنیل الانی در مغزی بیماران داری فنیل کتونوری می شود </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در</a:t>
            </a:r>
            <a:r>
              <a:rPr lang="fa-IR" sz="1200" kern="1200" baseline="0" dirty="0" smtClean="0">
                <a:solidFill>
                  <a:schemeClr val="tx1"/>
                </a:solidFill>
                <a:effectLst/>
                <a:latin typeface="+mn-lt"/>
                <a:ea typeface="+mn-ea"/>
                <a:cs typeface="+mn-cs"/>
              </a:rPr>
              <a:t> یک مطالعه </a:t>
            </a:r>
            <a:r>
              <a:rPr lang="fa-IR" sz="1200" kern="1200" dirty="0" smtClean="0">
                <a:solidFill>
                  <a:schemeClr val="tx1"/>
                </a:solidFill>
                <a:effectLst/>
                <a:latin typeface="+mn-lt"/>
                <a:ea typeface="+mn-ea"/>
                <a:cs typeface="+mn-cs"/>
              </a:rPr>
              <a:t>میزان 39 درصد از بیس لاین در طول دروه کوتاه درمان با امینو اسید های خنثی بزرگ </a:t>
            </a:r>
            <a:endParaRPr lang="en-US" dirty="0"/>
          </a:p>
        </p:txBody>
      </p:sp>
      <p:sp>
        <p:nvSpPr>
          <p:cNvPr id="4" name="Slide Number Placeholder 3"/>
          <p:cNvSpPr>
            <a:spLocks noGrp="1"/>
          </p:cNvSpPr>
          <p:nvPr>
            <p:ph type="sldNum" sz="quarter" idx="10"/>
          </p:nvPr>
        </p:nvSpPr>
        <p:spPr/>
        <p:txBody>
          <a:bodyPr/>
          <a:lstStyle/>
          <a:p>
            <a:fld id="{13C59D8E-CB17-4233-B5A5-28B23DF5B833}" type="slidenum">
              <a:rPr lang="en-US" smtClean="0"/>
              <a:t>24</a:t>
            </a:fld>
            <a:endParaRPr lang="en-US"/>
          </a:p>
        </p:txBody>
      </p:sp>
    </p:spTree>
    <p:extLst>
      <p:ext uri="{BB962C8B-B14F-4D97-AF65-F5344CB8AC3E}">
        <p14:creationId xmlns:p14="http://schemas.microsoft.com/office/powerpoint/2010/main" val="3871184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smtClean="0">
                <a:solidFill>
                  <a:schemeClr val="tx1"/>
                </a:solidFill>
                <a:effectLst/>
                <a:latin typeface="+mn-lt"/>
                <a:ea typeface="+mn-ea"/>
                <a:cs typeface="+mn-cs"/>
              </a:rPr>
              <a:t>آنزیم باکتریایی</a:t>
            </a:r>
          </a:p>
          <a:p>
            <a:pPr algn="r" rtl="1"/>
            <a:r>
              <a:rPr lang="fa-IR" sz="1200" kern="1200" dirty="0" smtClean="0">
                <a:solidFill>
                  <a:schemeClr val="tx1"/>
                </a:solidFill>
                <a:effectLst/>
                <a:latin typeface="+mn-lt"/>
                <a:ea typeface="+mn-ea"/>
                <a:cs typeface="+mn-cs"/>
              </a:rPr>
              <a:t>این انزیم فنیل الانین را به ترانس سینامیک اسید</a:t>
            </a:r>
          </a:p>
          <a:p>
            <a:pPr algn="r" rtl="1"/>
            <a:r>
              <a:rPr lang="fa-IR" sz="1200" kern="1200" dirty="0" smtClean="0">
                <a:solidFill>
                  <a:schemeClr val="tx1"/>
                </a:solidFill>
                <a:effectLst/>
                <a:latin typeface="+mn-lt"/>
                <a:ea typeface="+mn-ea"/>
                <a:cs typeface="+mn-cs"/>
              </a:rPr>
              <a:t>در مدل های موشی فنیل کتونوری ، غلظت خونی و مغزی فنیل الانین در طی مدت 90 روز از درمان با تزریف فنیل الانین امونیا لیاز کاهش یافت</a:t>
            </a:r>
            <a:endParaRPr lang="en-US" sz="1200" kern="1200" dirty="0" smtClean="0">
              <a:solidFill>
                <a:schemeClr val="tx1"/>
              </a:solidFill>
              <a:effectLst/>
              <a:latin typeface="+mn-lt"/>
              <a:ea typeface="+mn-ea"/>
              <a:cs typeface="+mn-cs"/>
            </a:endParaRPr>
          </a:p>
          <a:p>
            <a:pPr algn="r" rtl="1"/>
            <a:r>
              <a:rPr lang="ar-SA"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SDS-PAGE</a:t>
            </a:r>
            <a:r>
              <a:rPr lang="fa-IR" sz="1200" kern="1200" dirty="0" smtClean="0">
                <a:solidFill>
                  <a:schemeClr val="tx1"/>
                </a:solidFill>
                <a:effectLst/>
                <a:latin typeface="+mn-lt"/>
                <a:ea typeface="+mn-ea"/>
                <a:cs typeface="+mn-cs"/>
              </a:rPr>
              <a:t> پروتئین های توده ای شده </a:t>
            </a:r>
            <a:r>
              <a:rPr lang="en-US" sz="1200" kern="1200" dirty="0" smtClean="0">
                <a:solidFill>
                  <a:schemeClr val="tx1"/>
                </a:solidFill>
                <a:effectLst/>
                <a:latin typeface="+mn-lt"/>
                <a:ea typeface="+mn-ea"/>
                <a:cs typeface="+mn-cs"/>
              </a:rPr>
              <a:t>PAL</a:t>
            </a:r>
            <a:r>
              <a:rPr lang="fa-IR" sz="1200" kern="1200" dirty="0" smtClean="0">
                <a:solidFill>
                  <a:schemeClr val="tx1"/>
                </a:solidFill>
                <a:effectLst/>
                <a:latin typeface="+mn-lt"/>
                <a:ea typeface="+mn-ea"/>
                <a:cs typeface="+mn-cs"/>
              </a:rPr>
              <a:t> در حضور و عدم حضور عوامل کاهنده پیشنهاد دهنده این است که که گروه های سولفیدریل ممکن </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ریشه های </a:t>
            </a:r>
            <a:r>
              <a:rPr lang="en-US" sz="1200" kern="1200" dirty="0" smtClean="0">
                <a:solidFill>
                  <a:schemeClr val="tx1"/>
                </a:solidFill>
                <a:effectLst/>
                <a:latin typeface="+mn-lt"/>
                <a:ea typeface="+mn-ea"/>
                <a:cs typeface="+mn-cs"/>
              </a:rPr>
              <a:t>C503</a:t>
            </a:r>
            <a:r>
              <a:rPr lang="fa-IR" sz="1200" kern="1200" dirty="0" smtClean="0">
                <a:solidFill>
                  <a:schemeClr val="tx1"/>
                </a:solidFill>
                <a:effectLst/>
                <a:latin typeface="+mn-lt"/>
                <a:ea typeface="+mn-ea"/>
                <a:cs typeface="+mn-cs"/>
              </a:rPr>
              <a:t> و </a:t>
            </a:r>
            <a:r>
              <a:rPr lang="en-US" sz="1200" kern="1200" dirty="0" smtClean="0">
                <a:solidFill>
                  <a:schemeClr val="tx1"/>
                </a:solidFill>
                <a:effectLst/>
                <a:latin typeface="+mn-lt"/>
                <a:ea typeface="+mn-ea"/>
                <a:cs typeface="+mn-cs"/>
              </a:rPr>
              <a:t>C565</a:t>
            </a:r>
            <a:r>
              <a:rPr lang="fa-IR" sz="1200" kern="1200" dirty="0" smtClean="0">
                <a:solidFill>
                  <a:schemeClr val="tx1"/>
                </a:solidFill>
                <a:effectLst/>
                <a:latin typeface="+mn-lt"/>
                <a:ea typeface="+mn-ea"/>
                <a:cs typeface="+mn-cs"/>
              </a:rPr>
              <a:t> بعنوان سیستئین </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کاهش</a:t>
            </a:r>
            <a:r>
              <a:rPr lang="fa-IR" sz="1200" kern="1200" baseline="0" dirty="0" smtClean="0">
                <a:solidFill>
                  <a:schemeClr val="tx1"/>
                </a:solidFill>
                <a:effectLst/>
                <a:latin typeface="+mn-lt"/>
                <a:ea typeface="+mn-ea"/>
                <a:cs typeface="+mn-cs"/>
              </a:rPr>
              <a:t> تمایل برای توده ای شدن اما عدم تغییر در میزان قدرت کاتالیتیکی</a:t>
            </a:r>
          </a:p>
          <a:p>
            <a:pPr algn="r" rtl="1"/>
            <a:r>
              <a:rPr lang="fa-IR" sz="1200" kern="1200" dirty="0" smtClean="0">
                <a:solidFill>
                  <a:schemeClr val="tx1"/>
                </a:solidFill>
                <a:effectLst/>
                <a:latin typeface="+mn-lt"/>
                <a:ea typeface="+mn-ea"/>
                <a:cs typeface="+mn-cs"/>
              </a:rPr>
              <a:t>در مقابل کیموتریپسین و تریپسین بعنوان پروتئاز ها استفاده شوند. تعداد زیادی جایگاه مستعد انجام این مهندسی ژنتیکی وجود دارند اما فقط واریانت های </a:t>
            </a:r>
            <a:r>
              <a:rPr lang="en-US" sz="1200" kern="1200" dirty="0" smtClean="0">
                <a:solidFill>
                  <a:schemeClr val="tx1"/>
                </a:solidFill>
                <a:effectLst/>
                <a:latin typeface="+mn-lt"/>
                <a:ea typeface="+mn-ea"/>
                <a:cs typeface="+mn-cs"/>
              </a:rPr>
              <a:t>F18A</a:t>
            </a:r>
            <a:r>
              <a:rPr lang="fa-IR" sz="1200" kern="1200" dirty="0" smtClean="0">
                <a:solidFill>
                  <a:schemeClr val="tx1"/>
                </a:solidFill>
                <a:effectLst/>
                <a:latin typeface="+mn-lt"/>
                <a:ea typeface="+mn-ea"/>
                <a:cs typeface="+mn-cs"/>
              </a:rPr>
              <a:t> فعالیت خوبی نسبت به پروتئین طبیعی </a:t>
            </a:r>
          </a:p>
          <a:p>
            <a:pPr algn="r" rtl="1"/>
            <a:r>
              <a:rPr lang="fa-IR" sz="1200" kern="1200" dirty="0" smtClean="0">
                <a:solidFill>
                  <a:schemeClr val="tx1"/>
                </a:solidFill>
                <a:effectLst/>
                <a:latin typeface="+mn-lt"/>
                <a:ea typeface="+mn-ea"/>
                <a:cs typeface="+mn-cs"/>
              </a:rPr>
              <a:t>مقاومت پروتئازی </a:t>
            </a:r>
            <a:r>
              <a:rPr lang="en-US" sz="1200" kern="1200" dirty="0" smtClean="0">
                <a:solidFill>
                  <a:schemeClr val="tx1"/>
                </a:solidFill>
                <a:effectLst/>
                <a:latin typeface="+mn-lt"/>
                <a:ea typeface="+mn-ea"/>
                <a:cs typeface="+mn-cs"/>
              </a:rPr>
              <a:t>TM-</a:t>
            </a:r>
            <a:r>
              <a:rPr lang="en-US" sz="1200" kern="1200" dirty="0" err="1" smtClean="0">
                <a:solidFill>
                  <a:schemeClr val="tx1"/>
                </a:solidFill>
                <a:effectLst/>
                <a:latin typeface="+mn-lt"/>
                <a:ea typeface="+mn-ea"/>
                <a:cs typeface="+mn-cs"/>
              </a:rPr>
              <a:t>AvPAL</a:t>
            </a:r>
            <a:r>
              <a:rPr lang="fa-IR" sz="1200" kern="1200" dirty="0" smtClean="0">
                <a:solidFill>
                  <a:schemeClr val="tx1"/>
                </a:solidFill>
                <a:effectLst/>
                <a:latin typeface="+mn-lt"/>
                <a:ea typeface="+mn-ea"/>
                <a:cs typeface="+mn-cs"/>
              </a:rPr>
              <a:t> تولید ماتریکس سل-ژل برای </a:t>
            </a:r>
          </a:p>
          <a:p>
            <a:pPr algn="r" rtl="1"/>
            <a:r>
              <a:rPr lang="fa-IR" sz="1200" kern="1200" dirty="0" smtClean="0">
                <a:solidFill>
                  <a:schemeClr val="tx1"/>
                </a:solidFill>
                <a:effectLst/>
                <a:latin typeface="+mn-lt"/>
                <a:ea typeface="+mn-ea"/>
                <a:cs typeface="+mn-cs"/>
              </a:rPr>
              <a:t>(پگیلاسیون) یک روش فراهم کردن محافظ در مقابل پروتئازها  از طریق</a:t>
            </a:r>
            <a:r>
              <a:rPr lang="fa-IR" sz="1200" kern="1200" baseline="0" dirty="0" smtClean="0">
                <a:solidFill>
                  <a:schemeClr val="tx1"/>
                </a:solidFill>
                <a:effectLst/>
                <a:latin typeface="+mn-lt"/>
                <a:ea typeface="+mn-ea"/>
                <a:cs typeface="+mn-cs"/>
              </a:rPr>
              <a:t> از دسترس خارج کردن یک جایگاه شکست تریپسین</a:t>
            </a:r>
            <a:endParaRPr lang="en-US" dirty="0"/>
          </a:p>
        </p:txBody>
      </p:sp>
      <p:sp>
        <p:nvSpPr>
          <p:cNvPr id="4" name="Slide Number Placeholder 3"/>
          <p:cNvSpPr>
            <a:spLocks noGrp="1"/>
          </p:cNvSpPr>
          <p:nvPr>
            <p:ph type="sldNum" sz="quarter" idx="10"/>
          </p:nvPr>
        </p:nvSpPr>
        <p:spPr/>
        <p:txBody>
          <a:bodyPr/>
          <a:lstStyle/>
          <a:p>
            <a:fld id="{13C59D8E-CB17-4233-B5A5-28B23DF5B833}" type="slidenum">
              <a:rPr lang="en-US" smtClean="0"/>
              <a:t>25</a:t>
            </a:fld>
            <a:endParaRPr lang="en-US"/>
          </a:p>
        </p:txBody>
      </p:sp>
    </p:spTree>
    <p:extLst>
      <p:ext uri="{BB962C8B-B14F-4D97-AF65-F5344CB8AC3E}">
        <p14:creationId xmlns:p14="http://schemas.microsoft.com/office/powerpoint/2010/main" val="2531098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smtClean="0">
                <a:solidFill>
                  <a:schemeClr val="tx1"/>
                </a:solidFill>
                <a:effectLst/>
                <a:latin typeface="+mn-lt"/>
                <a:ea typeface="+mn-ea"/>
                <a:cs typeface="+mn-cs"/>
              </a:rPr>
              <a:t>اساسا ، ترمیم عملکرد انزیم تحت تاثیر قرار گرفته می تواند با ژن درمانی حاصل شود. برای مثال، یک مطالعه نشان داده است که ترمیم عملکرد فاه کبدی بعد از تزریق داخل ماهیچه ای وکتور های حامل زن فاه در موش های با نقص فا</a:t>
            </a:r>
            <a:endParaRPr lang="en-US" dirty="0"/>
          </a:p>
        </p:txBody>
      </p:sp>
      <p:sp>
        <p:nvSpPr>
          <p:cNvPr id="4" name="Slide Number Placeholder 3"/>
          <p:cNvSpPr>
            <a:spLocks noGrp="1"/>
          </p:cNvSpPr>
          <p:nvPr>
            <p:ph type="sldNum" sz="quarter" idx="10"/>
          </p:nvPr>
        </p:nvSpPr>
        <p:spPr/>
        <p:txBody>
          <a:bodyPr/>
          <a:lstStyle/>
          <a:p>
            <a:fld id="{13C59D8E-CB17-4233-B5A5-28B23DF5B833}" type="slidenum">
              <a:rPr lang="en-US" smtClean="0"/>
              <a:t>26</a:t>
            </a:fld>
            <a:endParaRPr lang="en-US"/>
          </a:p>
        </p:txBody>
      </p:sp>
    </p:spTree>
    <p:extLst>
      <p:ext uri="{BB962C8B-B14F-4D97-AF65-F5344CB8AC3E}">
        <p14:creationId xmlns:p14="http://schemas.microsoft.com/office/powerpoint/2010/main" val="2004947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smtClean="0"/>
              <a:t>t</a:t>
            </a:r>
            <a:r>
              <a:rPr lang="fa-IR" dirty="0" smtClean="0"/>
              <a:t>فولینک</a:t>
            </a:r>
            <a:r>
              <a:rPr lang="fa-IR" baseline="0" dirty="0" smtClean="0"/>
              <a:t> مشاهد فنیل پیروات در ادرار فرزندان یک خانواده دجار عقب ماندگی ذهنی</a:t>
            </a:r>
          </a:p>
          <a:p>
            <a:pPr algn="r" rtl="1"/>
            <a:r>
              <a:rPr lang="fa-IR" baseline="0" smtClean="0"/>
              <a:t>ایم بسیلیتاس فنیل پیروویکا</a:t>
            </a:r>
          </a:p>
          <a:p>
            <a:pPr algn="r" rtl="1"/>
            <a:r>
              <a:rPr lang="fa-IR" baseline="0" dirty="0" smtClean="0"/>
              <a:t>لیونل پین روز </a:t>
            </a:r>
          </a:p>
          <a:p>
            <a:pPr algn="r" rtl="1"/>
            <a:r>
              <a:rPr lang="fa-IR" baseline="0" dirty="0" smtClean="0"/>
              <a:t>در سال 1960 اقال روبرت گاتری یک روش بازدارندگی رشد باکتریای رو مطرح کرد که در ان بوسیله اثر خون حاولی فنیل الانین بر رو ی رشد باسیلوس سابتیلیس افزایش میزان فنیل الانین ار در خون بررسی کرد</a:t>
            </a:r>
          </a:p>
          <a:p>
            <a:pPr algn="r" rtl="1"/>
            <a:r>
              <a:rPr lang="fa-IR" baseline="0" dirty="0" smtClean="0"/>
              <a:t>در 1963 با تلاش های این دانشمند و دانشمند دیگری بنام ساسی غربالگری این بیماری در برخی از ایالتت های امریکا اجبازی شد</a:t>
            </a:r>
          </a:p>
          <a:p>
            <a:pPr algn="r" rtl="1"/>
            <a:r>
              <a:rPr lang="fa-IR" baseline="0" dirty="0" smtClean="0"/>
              <a:t>در اواخر 1980 ژن فنیل الانین هیدروکسیلاز بر روی باند بلند کروموزوم 12 بین بایند های 22و 24 نقشه برداری شد</a:t>
            </a:r>
          </a:p>
          <a:p>
            <a:pPr algn="r" rtl="1"/>
            <a:r>
              <a:rPr lang="fa-IR" baseline="0" dirty="0" smtClean="0"/>
              <a:t>و در اخر در سال 1990 غلظت استاندارد برای فنیل الانین در سرم تعیین شد که این میزان برابر با 1 تا 6 میلی گرم بر دسی لیتر تعریف شد یا همان 60 تا 360 میکرومول در لیتر</a:t>
            </a:r>
            <a:endParaRPr lang="en-US" dirty="0"/>
          </a:p>
        </p:txBody>
      </p:sp>
      <p:sp>
        <p:nvSpPr>
          <p:cNvPr id="4" name="Slide Number Placeholder 3"/>
          <p:cNvSpPr>
            <a:spLocks noGrp="1"/>
          </p:cNvSpPr>
          <p:nvPr>
            <p:ph type="sldNum" sz="quarter" idx="10"/>
          </p:nvPr>
        </p:nvSpPr>
        <p:spPr/>
        <p:txBody>
          <a:bodyPr/>
          <a:lstStyle/>
          <a:p>
            <a:fld id="{13C59D8E-CB17-4233-B5A5-28B23DF5B833}" type="slidenum">
              <a:rPr lang="en-US" smtClean="0"/>
              <a:t>3</a:t>
            </a:fld>
            <a:endParaRPr lang="en-US"/>
          </a:p>
        </p:txBody>
      </p:sp>
    </p:spTree>
    <p:extLst>
      <p:ext uri="{BB962C8B-B14F-4D97-AF65-F5344CB8AC3E}">
        <p14:creationId xmlns:p14="http://schemas.microsoft.com/office/powerpoint/2010/main" val="3093685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59D8E-CB17-4233-B5A5-28B23DF5B833}" type="slidenum">
              <a:rPr lang="en-US" smtClean="0"/>
              <a:t>4</a:t>
            </a:fld>
            <a:endParaRPr lang="en-US"/>
          </a:p>
        </p:txBody>
      </p:sp>
    </p:spTree>
    <p:extLst>
      <p:ext uri="{BB962C8B-B14F-4D97-AF65-F5344CB8AC3E}">
        <p14:creationId xmlns:p14="http://schemas.microsoft.com/office/powerpoint/2010/main" val="2759542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0"/>
            <a:r>
              <a:rPr lang="fa-IR" sz="1200" kern="1200" dirty="0" smtClean="0">
                <a:solidFill>
                  <a:schemeClr val="tx1"/>
                </a:solidFill>
                <a:effectLst/>
                <a:latin typeface="+mn-lt"/>
                <a:ea typeface="+mn-ea"/>
                <a:cs typeface="+mn-cs"/>
              </a:rPr>
              <a:t>بحث بعدی ما در مورد انزیم فنیل الانین هیدروکسیلاز </a:t>
            </a:r>
            <a:endParaRPr lang="en-US" sz="1200" kern="1200" dirty="0" smtClean="0">
              <a:solidFill>
                <a:schemeClr val="tx1"/>
              </a:solidFill>
              <a:effectLst/>
              <a:latin typeface="+mn-lt"/>
              <a:ea typeface="+mn-ea"/>
              <a:cs typeface="+mn-cs"/>
            </a:endParaRPr>
          </a:p>
          <a:p>
            <a:pPr algn="r" rtl="0"/>
            <a:r>
              <a:rPr lang="fa-IR" sz="1200" kern="1200" dirty="0" smtClean="0">
                <a:solidFill>
                  <a:schemeClr val="tx1"/>
                </a:solidFill>
                <a:effectLst/>
                <a:latin typeface="+mn-lt"/>
                <a:ea typeface="+mn-ea"/>
                <a:cs typeface="+mn-cs"/>
              </a:rPr>
              <a:t>ابتدا ساختمان این انزیم را بررسی می کنیم</a:t>
            </a:r>
            <a:endParaRPr lang="en-US" sz="1200" kern="1200" dirty="0" smtClean="0">
              <a:solidFill>
                <a:schemeClr val="tx1"/>
              </a:solidFill>
              <a:effectLst/>
              <a:latin typeface="+mn-lt"/>
              <a:ea typeface="+mn-ea"/>
              <a:cs typeface="+mn-cs"/>
            </a:endParaRPr>
          </a:p>
          <a:p>
            <a:pPr algn="r" rtl="0"/>
            <a:r>
              <a:rPr lang="fa-IR" sz="1200" kern="1200" dirty="0" smtClean="0">
                <a:solidFill>
                  <a:schemeClr val="tx1"/>
                </a:solidFill>
                <a:effectLst/>
                <a:latin typeface="+mn-lt"/>
                <a:ea typeface="+mn-ea"/>
                <a:cs typeface="+mn-cs"/>
              </a:rPr>
              <a:t>این انزیم دو فرم دارد که به شکل دو زیرواحدی و پهار زیرواحدی می باشد گه در بدن بین این دو فرم تعادلی وحود دارد</a:t>
            </a:r>
            <a:endParaRPr lang="en-US" sz="1200" kern="1200" dirty="0" smtClean="0">
              <a:solidFill>
                <a:schemeClr val="tx1"/>
              </a:solidFill>
              <a:effectLst/>
              <a:latin typeface="+mn-lt"/>
              <a:ea typeface="+mn-ea"/>
              <a:cs typeface="+mn-cs"/>
            </a:endParaRPr>
          </a:p>
          <a:p>
            <a:pPr algn="r" rtl="0"/>
            <a:r>
              <a:rPr lang="fa-IR" sz="1200" kern="1200" dirty="0" smtClean="0">
                <a:solidFill>
                  <a:schemeClr val="tx1"/>
                </a:solidFill>
                <a:effectLst/>
                <a:latin typeface="+mn-lt"/>
                <a:ea typeface="+mn-ea"/>
                <a:cs typeface="+mn-cs"/>
              </a:rPr>
              <a:t>انزیم حاولی سه دومین می باشد </a:t>
            </a:r>
            <a:endParaRPr lang="en-US" sz="1200" kern="1200" dirty="0" smtClean="0">
              <a:solidFill>
                <a:schemeClr val="tx1"/>
              </a:solidFill>
              <a:effectLst/>
              <a:latin typeface="+mn-lt"/>
              <a:ea typeface="+mn-ea"/>
              <a:cs typeface="+mn-cs"/>
            </a:endParaRPr>
          </a:p>
          <a:p>
            <a:pPr algn="r" rtl="0"/>
            <a:r>
              <a:rPr lang="fa-IR" sz="1200" kern="1200" dirty="0" smtClean="0">
                <a:solidFill>
                  <a:schemeClr val="tx1"/>
                </a:solidFill>
                <a:effectLst/>
                <a:latin typeface="+mn-lt"/>
                <a:ea typeface="+mn-ea"/>
                <a:cs typeface="+mn-cs"/>
              </a:rPr>
              <a:t>دومین تترامریزه کننده شامل دو بتا شیت و یک الفا هلیکس بلند دارد</a:t>
            </a:r>
            <a:endParaRPr lang="en-US" sz="1200" kern="1200" dirty="0" smtClean="0">
              <a:solidFill>
                <a:schemeClr val="tx1"/>
              </a:solidFill>
              <a:effectLst/>
              <a:latin typeface="+mn-lt"/>
              <a:ea typeface="+mn-ea"/>
              <a:cs typeface="+mn-cs"/>
            </a:endParaRPr>
          </a:p>
          <a:p>
            <a:pPr algn="r" rtl="0"/>
            <a:r>
              <a:rPr lang="fa-IR" sz="1200" kern="1200" dirty="0" smtClean="0">
                <a:solidFill>
                  <a:schemeClr val="tx1"/>
                </a:solidFill>
                <a:effectLst/>
                <a:latin typeface="+mn-lt"/>
                <a:ea typeface="+mn-ea"/>
                <a:cs typeface="+mn-cs"/>
              </a:rPr>
              <a:t>این انزیم به گروه اسید امینه هیدروکسیلاز ها وابسته است که خود جزیی از مونو اکسیزناز ها می باشند</a:t>
            </a:r>
            <a:endParaRPr lang="en-US" sz="1200" kern="1200" dirty="0" smtClean="0">
              <a:solidFill>
                <a:schemeClr val="tx1"/>
              </a:solidFill>
              <a:effectLst/>
              <a:latin typeface="+mn-lt"/>
              <a:ea typeface="+mn-ea"/>
              <a:cs typeface="+mn-cs"/>
            </a:endParaRPr>
          </a:p>
          <a:p>
            <a:pPr algn="r" rtl="0"/>
            <a:endParaRPr lang="fa-IR" dirty="0" smtClean="0"/>
          </a:p>
          <a:p>
            <a:pPr algn="r" rtl="0"/>
            <a:r>
              <a:rPr lang="fa-IR" dirty="0" smtClean="0"/>
              <a:t>اکسیزن</a:t>
            </a:r>
            <a:r>
              <a:rPr lang="fa-IR" baseline="0" dirty="0" smtClean="0"/>
              <a:t> مولکولی و اهن دو بار مثبت</a:t>
            </a:r>
            <a:endParaRPr lang="fa-IR" dirty="0" smtClean="0"/>
          </a:p>
        </p:txBody>
      </p:sp>
      <p:sp>
        <p:nvSpPr>
          <p:cNvPr id="4" name="Slide Number Placeholder 3"/>
          <p:cNvSpPr>
            <a:spLocks noGrp="1"/>
          </p:cNvSpPr>
          <p:nvPr>
            <p:ph type="sldNum" sz="quarter" idx="10"/>
          </p:nvPr>
        </p:nvSpPr>
        <p:spPr/>
        <p:txBody>
          <a:bodyPr/>
          <a:lstStyle/>
          <a:p>
            <a:fld id="{13C59D8E-CB17-4233-B5A5-28B23DF5B833}" type="slidenum">
              <a:rPr lang="en-US" smtClean="0"/>
              <a:t>6</a:t>
            </a:fld>
            <a:endParaRPr lang="en-US"/>
          </a:p>
        </p:txBody>
      </p:sp>
    </p:spTree>
    <p:extLst>
      <p:ext uri="{BB962C8B-B14F-4D97-AF65-F5344CB8AC3E}">
        <p14:creationId xmlns:p14="http://schemas.microsoft.com/office/powerpoint/2010/main" val="2184223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050" b="1" kern="1200" dirty="0" smtClean="0">
                <a:solidFill>
                  <a:schemeClr val="tx1"/>
                </a:solidFill>
                <a:effectLst/>
                <a:latin typeface="+mn-lt"/>
                <a:ea typeface="+mn-ea"/>
                <a:cs typeface="+mn-cs"/>
              </a:rPr>
              <a:t>در سال 2012 مقاله ای </a:t>
            </a:r>
            <a:r>
              <a:rPr lang="en-US" sz="1050" b="1" kern="1200" dirty="0" smtClean="0">
                <a:solidFill>
                  <a:schemeClr val="tx1"/>
                </a:solidFill>
                <a:effectLst/>
                <a:latin typeface="+mn-lt"/>
                <a:ea typeface="+mn-ea"/>
                <a:cs typeface="+mn-cs"/>
              </a:rPr>
              <a:t>alder</a:t>
            </a:r>
            <a:r>
              <a:rPr lang="fa-IR" sz="1050" b="1" kern="1200" dirty="0" smtClean="0">
                <a:solidFill>
                  <a:schemeClr val="tx1"/>
                </a:solidFill>
                <a:effectLst/>
                <a:latin typeface="+mn-lt"/>
                <a:ea typeface="+mn-ea"/>
                <a:cs typeface="+mn-cs"/>
              </a:rPr>
              <a:t> و همکارانش </a:t>
            </a:r>
            <a:endParaRPr lang="en-US" sz="1050" b="1" kern="1200" dirty="0" smtClean="0">
              <a:solidFill>
                <a:schemeClr val="tx1"/>
              </a:solidFill>
              <a:effectLst/>
              <a:latin typeface="+mn-lt"/>
              <a:ea typeface="+mn-ea"/>
              <a:cs typeface="+mn-cs"/>
            </a:endParaRPr>
          </a:p>
          <a:p>
            <a:pPr algn="r" rtl="1"/>
            <a:r>
              <a:rPr lang="fa-IR" sz="1050" b="1" kern="1200" dirty="0" smtClean="0">
                <a:solidFill>
                  <a:schemeClr val="tx1"/>
                </a:solidFill>
                <a:effectLst/>
                <a:latin typeface="+mn-lt"/>
                <a:ea typeface="+mn-ea"/>
                <a:cs typeface="+mn-cs"/>
              </a:rPr>
              <a:t>فنیل الانین قادر به ایجاد رشته های شبیه فیبریل های امیلوئید </a:t>
            </a:r>
            <a:endParaRPr lang="en-US" sz="1050" b="1" kern="1200" dirty="0" smtClean="0">
              <a:solidFill>
                <a:schemeClr val="tx1"/>
              </a:solidFill>
              <a:effectLst/>
              <a:latin typeface="+mn-lt"/>
              <a:ea typeface="+mn-ea"/>
              <a:cs typeface="+mn-cs"/>
            </a:endParaRPr>
          </a:p>
          <a:p>
            <a:pPr algn="r" rtl="1"/>
            <a:r>
              <a:rPr lang="fa-IR" sz="1050" b="1" kern="1200" dirty="0" smtClean="0">
                <a:solidFill>
                  <a:schemeClr val="tx1"/>
                </a:solidFill>
                <a:effectLst/>
                <a:latin typeface="+mn-lt"/>
                <a:ea typeface="+mn-ea"/>
                <a:cs typeface="+mn-cs"/>
              </a:rPr>
              <a:t>روی افزایش سایتوتوکسیسیتی بر روی سلول های </a:t>
            </a:r>
            <a:r>
              <a:rPr lang="en-US" sz="1050" b="1" kern="1200" dirty="0" smtClean="0">
                <a:solidFill>
                  <a:schemeClr val="tx1"/>
                </a:solidFill>
                <a:effectLst/>
                <a:latin typeface="+mn-lt"/>
                <a:ea typeface="+mn-ea"/>
                <a:cs typeface="+mn-cs"/>
              </a:rPr>
              <a:t>CHO</a:t>
            </a:r>
            <a:r>
              <a:rPr lang="fa-IR" sz="1050" b="1" kern="1200" dirty="0" smtClean="0">
                <a:solidFill>
                  <a:schemeClr val="tx1"/>
                </a:solidFill>
                <a:effectLst/>
                <a:latin typeface="+mn-lt"/>
                <a:ea typeface="+mn-ea"/>
                <a:cs typeface="+mn-cs"/>
              </a:rPr>
              <a:t> به اثبات رسیده </a:t>
            </a:r>
            <a:endParaRPr lang="en-US" sz="1050" b="1" kern="1200" dirty="0" smtClean="0">
              <a:solidFill>
                <a:schemeClr val="tx1"/>
              </a:solidFill>
              <a:effectLst/>
              <a:latin typeface="+mn-lt"/>
              <a:ea typeface="+mn-ea"/>
              <a:cs typeface="+mn-cs"/>
            </a:endParaRPr>
          </a:p>
          <a:p>
            <a:pPr algn="r" rtl="1"/>
            <a:r>
              <a:rPr lang="fa-IR" sz="1050" b="1" kern="1200" dirty="0" smtClean="0">
                <a:solidFill>
                  <a:schemeClr val="tx1"/>
                </a:solidFill>
                <a:effectLst/>
                <a:latin typeface="+mn-lt"/>
                <a:ea typeface="+mn-ea"/>
                <a:cs typeface="+mn-cs"/>
              </a:rPr>
              <a:t>توسط میکروسکوپ های الکترونی سم مشخص شده است که فیبریل های فنیل الانین ن</a:t>
            </a:r>
            <a:r>
              <a:rPr lang="fa-IR" sz="1050" b="0" kern="1200" dirty="0" smtClean="0">
                <a:solidFill>
                  <a:schemeClr val="tx1"/>
                </a:solidFill>
                <a:effectLst/>
                <a:latin typeface="+mn-lt"/>
                <a:ea typeface="+mn-ea"/>
                <a:cs typeface="+mn-cs"/>
              </a:rPr>
              <a:t>قشی را در تغییر مورفولوژی سلول ه</a:t>
            </a:r>
            <a:r>
              <a:rPr lang="fa-IR" sz="1050" b="1" kern="1200" dirty="0" smtClean="0">
                <a:solidFill>
                  <a:schemeClr val="tx1"/>
                </a:solidFill>
                <a:effectLst/>
                <a:latin typeface="+mn-lt"/>
                <a:ea typeface="+mn-ea"/>
                <a:cs typeface="+mn-cs"/>
              </a:rPr>
              <a:t>ای </a:t>
            </a:r>
            <a:r>
              <a:rPr lang="en-US" sz="1050" b="0" kern="1200" dirty="0" smtClean="0">
                <a:solidFill>
                  <a:schemeClr val="tx1"/>
                </a:solidFill>
                <a:effectLst/>
                <a:latin typeface="+mn-lt"/>
                <a:ea typeface="+mn-ea"/>
                <a:cs typeface="+mn-cs"/>
              </a:rPr>
              <a:t>CHO </a:t>
            </a:r>
            <a:r>
              <a:rPr lang="fa-IR" sz="1050" b="1" kern="1200" dirty="0" smtClean="0">
                <a:solidFill>
                  <a:schemeClr val="tx1"/>
                </a:solidFill>
                <a:effectLst/>
                <a:latin typeface="+mn-lt"/>
                <a:ea typeface="+mn-ea"/>
                <a:cs typeface="+mn-cs"/>
              </a:rPr>
              <a:t>دارند</a:t>
            </a:r>
            <a:endParaRPr lang="en-US" sz="1050" b="1" kern="1200" dirty="0" smtClean="0">
              <a:solidFill>
                <a:schemeClr val="tx1"/>
              </a:solidFill>
              <a:effectLst/>
              <a:latin typeface="+mn-lt"/>
              <a:ea typeface="+mn-ea"/>
              <a:cs typeface="+mn-cs"/>
            </a:endParaRPr>
          </a:p>
          <a:p>
            <a:pPr algn="r" rtl="1"/>
            <a:r>
              <a:rPr lang="fa-IR" sz="1050" b="1" kern="1200" dirty="0" smtClean="0">
                <a:solidFill>
                  <a:schemeClr val="tx1"/>
                </a:solidFill>
                <a:effectLst/>
                <a:latin typeface="+mn-lt"/>
                <a:ea typeface="+mn-ea"/>
                <a:cs typeface="+mn-cs"/>
              </a:rPr>
              <a:t>این سلول ها که سلول های کشیده ای هستند به سلول های کوچک و دایره ای تبدیل </a:t>
            </a:r>
            <a:endParaRPr lang="en-US" sz="1050" b="1" kern="1200" dirty="0" smtClean="0">
              <a:solidFill>
                <a:schemeClr val="tx1"/>
              </a:solidFill>
              <a:effectLst/>
              <a:latin typeface="+mn-lt"/>
              <a:ea typeface="+mn-ea"/>
              <a:cs typeface="+mn-cs"/>
            </a:endParaRPr>
          </a:p>
          <a:p>
            <a:pPr algn="r" rtl="1"/>
            <a:r>
              <a:rPr lang="fa-IR" sz="1050" b="1" kern="1200" dirty="0" smtClean="0">
                <a:solidFill>
                  <a:schemeClr val="tx1"/>
                </a:solidFill>
                <a:effectLst/>
                <a:latin typeface="+mn-lt"/>
                <a:ea typeface="+mn-ea"/>
                <a:cs typeface="+mn-cs"/>
              </a:rPr>
              <a:t>در مغز افراد دچار فنیل کتونوری فیبریل ها مشاهده شده </a:t>
            </a:r>
            <a:endParaRPr lang="en-US" sz="1050" b="1" kern="1200" dirty="0" smtClean="0">
              <a:solidFill>
                <a:schemeClr val="tx1"/>
              </a:solidFill>
              <a:effectLst/>
              <a:latin typeface="+mn-lt"/>
              <a:ea typeface="+mn-ea"/>
              <a:cs typeface="+mn-cs"/>
            </a:endParaRPr>
          </a:p>
          <a:p>
            <a:pPr algn="r" rtl="1"/>
            <a:r>
              <a:rPr lang="fa-IR" sz="1050" b="1" kern="1200" dirty="0" smtClean="0">
                <a:solidFill>
                  <a:schemeClr val="tx1"/>
                </a:solidFill>
                <a:effectLst/>
                <a:latin typeface="+mn-lt"/>
                <a:ea typeface="+mn-ea"/>
                <a:cs typeface="+mn-cs"/>
              </a:rPr>
              <a:t>خنثی کردن توکسیسیتی انها توسط انتی بادی ها به اثبات </a:t>
            </a:r>
            <a:endParaRPr lang="en-US" sz="1050" b="1" kern="1200" dirty="0" smtClean="0">
              <a:solidFill>
                <a:schemeClr val="tx1"/>
              </a:solidFill>
              <a:effectLst/>
              <a:latin typeface="+mn-lt"/>
              <a:ea typeface="+mn-ea"/>
              <a:cs typeface="+mn-cs"/>
            </a:endParaRPr>
          </a:p>
          <a:p>
            <a:pPr algn="r" rtl="1"/>
            <a:r>
              <a:rPr lang="fa-IR" sz="1050" b="1" kern="1200" dirty="0" smtClean="0">
                <a:solidFill>
                  <a:schemeClr val="tx1"/>
                </a:solidFill>
                <a:effectLst/>
                <a:latin typeface="+mn-lt"/>
                <a:ea typeface="+mn-ea"/>
                <a:cs typeface="+mn-cs"/>
              </a:rPr>
              <a:t>اولین بار است که نشان داده شده است یک اسید امینه به تنهای قادر به تشکیل فیبریل های مشابه </a:t>
            </a:r>
            <a:endParaRPr lang="en-US" sz="1050" b="1" kern="1200" dirty="0" smtClean="0">
              <a:solidFill>
                <a:schemeClr val="tx1"/>
              </a:solidFill>
              <a:effectLst/>
              <a:latin typeface="+mn-lt"/>
              <a:ea typeface="+mn-ea"/>
              <a:cs typeface="+mn-cs"/>
            </a:endParaRPr>
          </a:p>
          <a:p>
            <a:pPr algn="r" rtl="1"/>
            <a:r>
              <a:rPr lang="fa-IR" sz="1050" kern="1200" dirty="0" smtClean="0">
                <a:solidFill>
                  <a:schemeClr val="tx1"/>
                </a:solidFill>
                <a:effectLst/>
                <a:latin typeface="+mn-lt"/>
                <a:ea typeface="+mn-ea"/>
                <a:cs typeface="+mn-cs"/>
              </a:rPr>
              <a:t>فیبریلهای</a:t>
            </a:r>
            <a:r>
              <a:rPr lang="en-US" sz="1050" dirty="0" smtClean="0">
                <a:effectLst/>
              </a:rPr>
              <a:t> </a:t>
            </a:r>
            <a:br>
              <a:rPr lang="en-US" sz="1050" dirty="0" smtClean="0">
                <a:effectLst/>
              </a:rPr>
            </a:br>
            <a:r>
              <a:rPr lang="fa-IR" sz="1050" kern="1200" dirty="0" smtClean="0">
                <a:solidFill>
                  <a:schemeClr val="tx1"/>
                </a:solidFill>
                <a:effectLst/>
                <a:latin typeface="+mn-lt"/>
                <a:ea typeface="+mn-ea"/>
                <a:cs typeface="+mn-cs"/>
              </a:rPr>
              <a:t>آمیلوئیدی ، تجمعات پروتئینی غیر محلولی هستند که به شکل رشته های بلند بدون شاخه دیده می شوند . ساختار استاندارد معرفی شده برای آنها در سال 1997 در شکل زیر نشان داده شده است .چهار صفحه بتا یک پروتوفیبریل را تشکیل میدهند که عمود بر محور فیبریل است.نحوه قرار گیری آنها به علت چرخش طبیعی رشته های بتا ایجاد مارپیچ در طول فیبریل می کند که طول هر پیچ حدود 115 آنگستروم بوده و شامل 24 رشته بتا است</a:t>
            </a:r>
            <a:r>
              <a:rPr lang="en-US" sz="1050" kern="1200" dirty="0" smtClean="0">
                <a:solidFill>
                  <a:schemeClr val="tx1"/>
                </a:solidFill>
                <a:effectLst/>
                <a:latin typeface="+mn-lt"/>
                <a:ea typeface="+mn-ea"/>
                <a:cs typeface="+mn-cs"/>
              </a:rPr>
              <a:t>. </a:t>
            </a:r>
            <a:endParaRPr lang="en-US" sz="105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59D8E-CB17-4233-B5A5-28B23DF5B833}" type="slidenum">
              <a:rPr lang="en-US" smtClean="0"/>
              <a:t>7</a:t>
            </a:fld>
            <a:endParaRPr lang="en-US"/>
          </a:p>
        </p:txBody>
      </p:sp>
    </p:spTree>
    <p:extLst>
      <p:ext uri="{BB962C8B-B14F-4D97-AF65-F5344CB8AC3E}">
        <p14:creationId xmlns:p14="http://schemas.microsoft.com/office/powerpoint/2010/main" val="163191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علام</a:t>
            </a:r>
            <a:r>
              <a:rPr lang="fa-IR" baseline="0" dirty="0" smtClean="0"/>
              <a:t> بالینی</a:t>
            </a:r>
          </a:p>
          <a:p>
            <a:pPr algn="r" rtl="1"/>
            <a:r>
              <a:rPr lang="fa-IR" baseline="0" dirty="0" smtClean="0"/>
              <a:t>علادم بالینی را به سه بخض تقسیم</a:t>
            </a:r>
          </a:p>
          <a:p>
            <a:pPr algn="r" rtl="1"/>
            <a:r>
              <a:rPr lang="fa-IR" baseline="0" dirty="0" smtClean="0"/>
              <a:t>بیماران درمان نشده</a:t>
            </a:r>
          </a:p>
          <a:p>
            <a:pPr algn="r" rtl="1"/>
            <a:r>
              <a:rPr lang="fa-IR" baseline="0" dirty="0" smtClean="0"/>
              <a:t>درمان شده </a:t>
            </a:r>
          </a:p>
          <a:p>
            <a:pPr algn="r" rtl="1"/>
            <a:r>
              <a:rPr lang="fa-IR" baseline="0" dirty="0" smtClean="0"/>
              <a:t>زودرنحی</a:t>
            </a:r>
            <a:endParaRPr lang="en-US" baseline="0" dirty="0" smtClean="0"/>
          </a:p>
          <a:p>
            <a:pPr algn="r" rtl="1"/>
            <a:r>
              <a:rPr lang="fa-IR" baseline="0" dirty="0" smtClean="0"/>
              <a:t>رعشته های عمدی</a:t>
            </a:r>
          </a:p>
          <a:p>
            <a:pPr algn="r" rtl="1"/>
            <a:r>
              <a:rPr lang="fa-IR" baseline="0" dirty="0" smtClean="0"/>
              <a:t>سراسیمگی</a:t>
            </a:r>
          </a:p>
          <a:p>
            <a:pPr algn="r" rtl="1"/>
            <a:r>
              <a:rPr lang="fa-IR" baseline="0" dirty="0" smtClean="0"/>
              <a:t>فنیل کتونوری مادری</a:t>
            </a:r>
            <a:endParaRPr lang="en-US" baseline="0" dirty="0" smtClean="0"/>
          </a:p>
          <a:p>
            <a:pPr algn="r" rtl="1"/>
            <a:endParaRPr lang="fa-IR" baseline="0" dirty="0" smtClean="0"/>
          </a:p>
        </p:txBody>
      </p:sp>
      <p:sp>
        <p:nvSpPr>
          <p:cNvPr id="4" name="Slide Number Placeholder 3"/>
          <p:cNvSpPr>
            <a:spLocks noGrp="1"/>
          </p:cNvSpPr>
          <p:nvPr>
            <p:ph type="sldNum" sz="quarter" idx="10"/>
          </p:nvPr>
        </p:nvSpPr>
        <p:spPr/>
        <p:txBody>
          <a:bodyPr/>
          <a:lstStyle/>
          <a:p>
            <a:fld id="{13C59D8E-CB17-4233-B5A5-28B23DF5B833}" type="slidenum">
              <a:rPr lang="en-US" smtClean="0"/>
              <a:t>8</a:t>
            </a:fld>
            <a:endParaRPr lang="en-US"/>
          </a:p>
        </p:txBody>
      </p:sp>
    </p:spTree>
    <p:extLst>
      <p:ext uri="{BB962C8B-B14F-4D97-AF65-F5344CB8AC3E}">
        <p14:creationId xmlns:p14="http://schemas.microsoft.com/office/powerpoint/2010/main" val="3449179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میکرو</a:t>
            </a:r>
            <a:r>
              <a:rPr lang="fa-IR" baseline="0" dirty="0" smtClean="0"/>
              <a:t> مول بر لیتر</a:t>
            </a:r>
          </a:p>
          <a:p>
            <a:pPr algn="r" rtl="1"/>
            <a:r>
              <a:rPr lang="fa-IR" sz="1200" kern="1200" dirty="0" smtClean="0">
                <a:solidFill>
                  <a:schemeClr val="tx1"/>
                </a:solidFill>
                <a:effectLst/>
                <a:latin typeface="+mn-lt"/>
                <a:ea typeface="+mn-ea"/>
                <a:cs typeface="+mn-cs"/>
              </a:rPr>
              <a:t>محدودیت غذایی فنیل الانین بعنوان عامل عمده مدیریت</a:t>
            </a:r>
          </a:p>
          <a:p>
            <a:pPr algn="r" rtl="1"/>
            <a:r>
              <a:rPr lang="fa-IR" sz="1200" kern="1200" dirty="0" smtClean="0">
                <a:solidFill>
                  <a:schemeClr val="tx1"/>
                </a:solidFill>
                <a:effectLst/>
                <a:latin typeface="+mn-lt"/>
                <a:ea typeface="+mn-ea"/>
                <a:cs typeface="+mn-cs"/>
              </a:rPr>
              <a:t>بلافاصله بعد از اثبات </a:t>
            </a:r>
          </a:p>
          <a:p>
            <a:pPr algn="r" rtl="1"/>
            <a:r>
              <a:rPr lang="fa-IR" sz="1200" kern="1200" dirty="0" smtClean="0">
                <a:solidFill>
                  <a:schemeClr val="tx1"/>
                </a:solidFill>
                <a:effectLst/>
                <a:latin typeface="+mn-lt"/>
                <a:ea typeface="+mn-ea"/>
                <a:cs typeface="+mn-cs"/>
              </a:rPr>
              <a:t>فرمول خالی از فنیل الانین </a:t>
            </a:r>
          </a:p>
          <a:p>
            <a:pPr algn="r" rtl="1"/>
            <a:r>
              <a:rPr lang="fa-IR" sz="1200" kern="1200" dirty="0" smtClean="0">
                <a:solidFill>
                  <a:schemeClr val="tx1"/>
                </a:solidFill>
                <a:effectLst/>
                <a:latin typeface="+mn-lt"/>
                <a:ea typeface="+mn-ea"/>
                <a:cs typeface="+mn-cs"/>
              </a:rPr>
              <a:t>غنی از پروتئین مثل گوشت ماهی تخم مرغ نان معمولی اکثر پنیر ها حبوبات و نوشیدنی هایی شامل اسپارتام فلور سویا ابجو و نوشیدنی های الکی </a:t>
            </a:r>
          </a:p>
          <a:p>
            <a:pPr algn="r" rtl="1"/>
            <a:r>
              <a:rPr lang="fa-IR" sz="1200" kern="1200" dirty="0" smtClean="0">
                <a:solidFill>
                  <a:schemeClr val="tx1"/>
                </a:solidFill>
                <a:effectLst/>
                <a:latin typeface="+mn-lt"/>
                <a:ea typeface="+mn-ea"/>
                <a:cs typeface="+mn-cs"/>
              </a:rPr>
              <a:t>سیب زمینی سبزیچات بیشتر غلات  میتوانند در مقادیر بسیار محدود </a:t>
            </a:r>
          </a:p>
          <a:p>
            <a:pPr algn="r" rtl="1"/>
            <a:r>
              <a:rPr lang="fa-IR" sz="1200" kern="1200" dirty="0" smtClean="0">
                <a:solidFill>
                  <a:schemeClr val="tx1"/>
                </a:solidFill>
                <a:effectLst/>
                <a:latin typeface="+mn-lt"/>
                <a:ea typeface="+mn-ea"/>
                <a:cs typeface="+mn-cs"/>
              </a:rPr>
              <a:t>پروتئین لازم روزانه براحتی توسط مواد سنتزی </a:t>
            </a:r>
          </a:p>
          <a:p>
            <a:pPr algn="r" rtl="1"/>
            <a:r>
              <a:rPr lang="fa-IR" sz="1200" kern="1200" dirty="0" smtClean="0">
                <a:solidFill>
                  <a:schemeClr val="tx1"/>
                </a:solidFill>
                <a:effectLst/>
                <a:latin typeface="+mn-lt"/>
                <a:ea typeface="+mn-ea"/>
                <a:cs typeface="+mn-cs"/>
              </a:rPr>
              <a:t>طفولیت مراعات می شود</a:t>
            </a:r>
          </a:p>
          <a:p>
            <a:pPr algn="r" rtl="1"/>
            <a:r>
              <a:rPr lang="fa-IR" sz="1200" kern="1200" dirty="0" smtClean="0">
                <a:solidFill>
                  <a:schemeClr val="tx1"/>
                </a:solidFill>
                <a:effectLst/>
                <a:latin typeface="+mn-lt"/>
                <a:ea typeface="+mn-ea"/>
                <a:cs typeface="+mn-cs"/>
              </a:rPr>
              <a:t>بیشتر مراکز درمانی اجازه استفاده از شیر مادر داده می شود</a:t>
            </a:r>
            <a:endParaRPr lang="en-US" dirty="0"/>
          </a:p>
        </p:txBody>
      </p:sp>
      <p:sp>
        <p:nvSpPr>
          <p:cNvPr id="4" name="Slide Number Placeholder 3"/>
          <p:cNvSpPr>
            <a:spLocks noGrp="1"/>
          </p:cNvSpPr>
          <p:nvPr>
            <p:ph type="sldNum" sz="quarter" idx="10"/>
          </p:nvPr>
        </p:nvSpPr>
        <p:spPr/>
        <p:txBody>
          <a:bodyPr/>
          <a:lstStyle/>
          <a:p>
            <a:fld id="{13C59D8E-CB17-4233-B5A5-28B23DF5B833}" type="slidenum">
              <a:rPr lang="en-US" smtClean="0"/>
              <a:t>21</a:t>
            </a:fld>
            <a:endParaRPr lang="en-US"/>
          </a:p>
        </p:txBody>
      </p:sp>
    </p:spTree>
    <p:extLst>
      <p:ext uri="{BB962C8B-B14F-4D97-AF65-F5344CB8AC3E}">
        <p14:creationId xmlns:p14="http://schemas.microsoft.com/office/powerpoint/2010/main" val="931461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kern="1200" dirty="0" smtClean="0">
                <a:solidFill>
                  <a:schemeClr val="tx1"/>
                </a:solidFill>
                <a:effectLst/>
                <a:latin typeface="+mn-lt"/>
                <a:ea typeface="+mn-ea"/>
                <a:cs typeface="+mn-cs"/>
              </a:rPr>
              <a:t>گلیکو ماکرو پپتید</a:t>
            </a:r>
            <a:r>
              <a:rPr lang="fa-IR" sz="1200" b="1" kern="1200" baseline="0" dirty="0" smtClean="0">
                <a:solidFill>
                  <a:schemeClr val="tx1"/>
                </a:solidFill>
                <a:effectLst/>
                <a:latin typeface="+mn-lt"/>
                <a:ea typeface="+mn-ea"/>
                <a:cs typeface="+mn-cs"/>
              </a:rPr>
              <a:t> </a:t>
            </a:r>
          </a:p>
          <a:p>
            <a:pPr algn="r" rtl="1"/>
            <a:r>
              <a:rPr lang="fa-IR" sz="1200" b="1" kern="1200" dirty="0" smtClean="0">
                <a:solidFill>
                  <a:schemeClr val="tx1"/>
                </a:solidFill>
                <a:effectLst/>
                <a:latin typeface="+mn-lt"/>
                <a:ea typeface="+mn-ea"/>
                <a:cs typeface="+mn-cs"/>
              </a:rPr>
              <a:t>مشتق شده از پنیر </a:t>
            </a:r>
          </a:p>
          <a:p>
            <a:pPr algn="r" rtl="1"/>
            <a:r>
              <a:rPr lang="fa-IR" sz="1200" b="1" kern="1200" dirty="0" smtClean="0">
                <a:solidFill>
                  <a:schemeClr val="tx1"/>
                </a:solidFill>
                <a:effectLst/>
                <a:latin typeface="+mn-lt"/>
                <a:ea typeface="+mn-ea"/>
                <a:cs typeface="+mn-cs"/>
              </a:rPr>
              <a:t>خالی از</a:t>
            </a:r>
            <a:r>
              <a:rPr lang="fa-IR" sz="1200" b="1" kern="1200" baseline="0" dirty="0" smtClean="0">
                <a:solidFill>
                  <a:schemeClr val="tx1"/>
                </a:solidFill>
                <a:effectLst/>
                <a:latin typeface="+mn-lt"/>
                <a:ea typeface="+mn-ea"/>
                <a:cs typeface="+mn-cs"/>
              </a:rPr>
              <a:t> فنیل الانین تیروزین و تریپتوفان</a:t>
            </a:r>
          </a:p>
          <a:p>
            <a:pPr algn="r" rtl="1"/>
            <a:r>
              <a:rPr lang="fa-IR" sz="1200" b="1" kern="1200" dirty="0" smtClean="0">
                <a:solidFill>
                  <a:schemeClr val="tx1"/>
                </a:solidFill>
                <a:effectLst/>
                <a:latin typeface="+mn-lt"/>
                <a:ea typeface="+mn-ea"/>
                <a:cs typeface="+mn-cs"/>
              </a:rPr>
              <a:t>افزودنی مناسب برای رژیم غذایی</a:t>
            </a:r>
          </a:p>
          <a:p>
            <a:pPr algn="r" rtl="1"/>
            <a:r>
              <a:rPr lang="fa-IR" sz="1200" b="1" kern="1200" dirty="0" smtClean="0">
                <a:solidFill>
                  <a:schemeClr val="tx1"/>
                </a:solidFill>
                <a:effectLst/>
                <a:latin typeface="+mn-lt"/>
                <a:ea typeface="+mn-ea"/>
                <a:cs typeface="+mn-cs"/>
              </a:rPr>
              <a:t>خوشمزه و خوشخوراک </a:t>
            </a:r>
          </a:p>
          <a:p>
            <a:pPr algn="r" rtl="1"/>
            <a:r>
              <a:rPr lang="fa-IR" sz="1200" b="1" kern="1200" dirty="0" smtClean="0">
                <a:solidFill>
                  <a:schemeClr val="tx1"/>
                </a:solidFill>
                <a:effectLst/>
                <a:latin typeface="+mn-lt"/>
                <a:ea typeface="+mn-ea"/>
                <a:cs typeface="+mn-cs"/>
              </a:rPr>
              <a:t>یک مطالعه بیان شده است که ده نفز از یازده بیمار ترجیح </a:t>
            </a:r>
            <a:endParaRPr lang="en-US" dirty="0"/>
          </a:p>
        </p:txBody>
      </p:sp>
      <p:sp>
        <p:nvSpPr>
          <p:cNvPr id="4" name="Slide Number Placeholder 3"/>
          <p:cNvSpPr>
            <a:spLocks noGrp="1"/>
          </p:cNvSpPr>
          <p:nvPr>
            <p:ph type="sldNum" sz="quarter" idx="10"/>
          </p:nvPr>
        </p:nvSpPr>
        <p:spPr/>
        <p:txBody>
          <a:bodyPr/>
          <a:lstStyle/>
          <a:p>
            <a:fld id="{13C59D8E-CB17-4233-B5A5-28B23DF5B833}" type="slidenum">
              <a:rPr lang="en-US" smtClean="0"/>
              <a:t>22</a:t>
            </a:fld>
            <a:endParaRPr lang="en-US"/>
          </a:p>
        </p:txBody>
      </p:sp>
    </p:spTree>
    <p:extLst>
      <p:ext uri="{BB962C8B-B14F-4D97-AF65-F5344CB8AC3E}">
        <p14:creationId xmlns:p14="http://schemas.microsoft.com/office/powerpoint/2010/main" val="168758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kern="1200" dirty="0" smtClean="0">
                <a:solidFill>
                  <a:schemeClr val="tx1"/>
                </a:solidFill>
                <a:effectLst/>
                <a:latin typeface="+mn-lt"/>
                <a:ea typeface="+mn-ea"/>
                <a:cs typeface="+mn-cs"/>
              </a:rPr>
              <a:t>برخی از جهش ها همراه با فنوتیپ حساس به تترا</a:t>
            </a:r>
          </a:p>
          <a:p>
            <a:pPr algn="r" rtl="1"/>
            <a:r>
              <a:rPr lang="fa-IR" sz="1200" b="1" kern="1200" dirty="0" smtClean="0">
                <a:solidFill>
                  <a:schemeClr val="tx1"/>
                </a:solidFill>
                <a:effectLst/>
                <a:latin typeface="+mn-lt"/>
                <a:ea typeface="+mn-ea"/>
                <a:cs typeface="+mn-cs"/>
              </a:rPr>
              <a:t>که در این موارد دوزهای دارویی تترای خارجی باعث افزایش عملکرد فاه می شود </a:t>
            </a:r>
          </a:p>
          <a:p>
            <a:pPr algn="r" rtl="1"/>
            <a:r>
              <a:rPr lang="fa-IR" sz="1200" b="1" kern="1200" dirty="0" smtClean="0">
                <a:solidFill>
                  <a:schemeClr val="tx1"/>
                </a:solidFill>
                <a:effectLst/>
                <a:latin typeface="+mn-lt"/>
                <a:ea typeface="+mn-ea"/>
                <a:cs typeface="+mn-cs"/>
              </a:rPr>
              <a:t>برای کاهش چرخش فنیل الانین به میزان درمانی مناسب است</a:t>
            </a:r>
          </a:p>
          <a:p>
            <a:pPr algn="r" rtl="1"/>
            <a:r>
              <a:rPr lang="fa-IR" sz="1200" b="1" kern="1200" dirty="0" smtClean="0">
                <a:solidFill>
                  <a:schemeClr val="tx1"/>
                </a:solidFill>
                <a:effectLst/>
                <a:latin typeface="+mn-lt"/>
                <a:ea typeface="+mn-ea"/>
                <a:cs typeface="+mn-cs"/>
              </a:rPr>
              <a:t>در سیستم های</a:t>
            </a:r>
            <a:r>
              <a:rPr lang="fa-IR" sz="1200" b="1" kern="1200" baseline="0" dirty="0" smtClean="0">
                <a:solidFill>
                  <a:schemeClr val="tx1"/>
                </a:solidFill>
                <a:effectLst/>
                <a:latin typeface="+mn-lt"/>
                <a:ea typeface="+mn-ea"/>
                <a:cs typeface="+mn-cs"/>
              </a:rPr>
              <a:t> نوترکیب مشخص شده است که این جهش ها میزانی از عملکرد باقی مانده را نشان می دهند</a:t>
            </a:r>
          </a:p>
          <a:p>
            <a:pPr algn="r" rtl="1"/>
            <a:r>
              <a:rPr lang="fa-IR" sz="1200" b="1" kern="1200" dirty="0" smtClean="0">
                <a:solidFill>
                  <a:schemeClr val="tx1"/>
                </a:solidFill>
                <a:effectLst/>
                <a:latin typeface="+mn-lt"/>
                <a:ea typeface="+mn-ea"/>
                <a:cs typeface="+mn-cs"/>
              </a:rPr>
              <a:t>مکانیزم پاسخ  دهی به تترا یک حالتی چند عاملی می باشد مکانیزم اصلی به نظر می رسد که مرتبط باشد </a:t>
            </a:r>
          </a:p>
          <a:p>
            <a:pPr algn="r" rtl="1"/>
            <a:r>
              <a:rPr lang="fa-IR" sz="1200" b="1" kern="1200" dirty="0" smtClean="0">
                <a:solidFill>
                  <a:schemeClr val="tx1"/>
                </a:solidFill>
                <a:effectLst/>
                <a:latin typeface="+mn-lt"/>
                <a:ea typeface="+mn-ea"/>
                <a:cs typeface="+mn-cs"/>
              </a:rPr>
              <a:t>به پایدار سازی تترامر فاه بوسیله </a:t>
            </a:r>
          </a:p>
          <a:p>
            <a:pPr algn="r" rtl="1"/>
            <a:r>
              <a:rPr lang="fa-IR" sz="1200" b="1" kern="1200" dirty="0" smtClean="0">
                <a:solidFill>
                  <a:schemeClr val="tx1"/>
                </a:solidFill>
                <a:effectLst/>
                <a:latin typeface="+mn-lt"/>
                <a:ea typeface="+mn-ea"/>
                <a:cs typeface="+mn-cs"/>
              </a:rPr>
              <a:t>جلوگیر از بد چین خوردگی، </a:t>
            </a:r>
          </a:p>
          <a:p>
            <a:pPr algn="r" rtl="1"/>
            <a:r>
              <a:rPr lang="fa-IR" sz="1200" b="1" kern="1200" dirty="0" smtClean="0">
                <a:solidFill>
                  <a:schemeClr val="tx1"/>
                </a:solidFill>
                <a:effectLst/>
                <a:latin typeface="+mn-lt"/>
                <a:ea typeface="+mn-ea"/>
                <a:cs typeface="+mn-cs"/>
              </a:rPr>
              <a:t>توده ای شدن زیرواحد ها، تجزیه پرتئولیتیک </a:t>
            </a:r>
          </a:p>
          <a:p>
            <a:pPr algn="r" rtl="1"/>
            <a:r>
              <a:rPr lang="fa-IR" sz="1200" b="1" kern="1200" dirty="0" smtClean="0">
                <a:solidFill>
                  <a:schemeClr val="tx1"/>
                </a:solidFill>
                <a:effectLst/>
                <a:latin typeface="+mn-lt"/>
                <a:ea typeface="+mn-ea"/>
                <a:cs typeface="+mn-cs"/>
              </a:rPr>
              <a:t>و غیرفعال شدگی های دمائی </a:t>
            </a:r>
          </a:p>
          <a:p>
            <a:pPr algn="r" rtl="1"/>
            <a:r>
              <a:rPr lang="fa-IR" sz="1200" b="1" kern="1200" dirty="0" smtClean="0">
                <a:solidFill>
                  <a:schemeClr val="tx1"/>
                </a:solidFill>
                <a:effectLst/>
                <a:latin typeface="+mn-lt"/>
                <a:ea typeface="+mn-ea"/>
                <a:cs typeface="+mn-cs"/>
              </a:rPr>
              <a:t>نسبت بیماران حساس به تترا همرا با کاهش شدت فنوتیپ افزایش می یابد</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effectLst/>
                <a:latin typeface="+mn-lt"/>
                <a:ea typeface="+mn-ea"/>
                <a:cs typeface="+mn-cs"/>
              </a:rPr>
              <a:t>پاسخ</a:t>
            </a:r>
            <a:r>
              <a:rPr lang="fa-IR" sz="1200" b="1" kern="1200" baseline="0" dirty="0" smtClean="0">
                <a:solidFill>
                  <a:schemeClr val="tx1"/>
                </a:solidFill>
                <a:effectLst/>
                <a:latin typeface="+mn-lt"/>
                <a:ea typeface="+mn-ea"/>
                <a:cs typeface="+mn-cs"/>
              </a:rPr>
              <a:t> دهی به تترا </a:t>
            </a:r>
            <a:r>
              <a:rPr lang="fa-IR" sz="1200" b="1" kern="1200" dirty="0" smtClean="0">
                <a:solidFill>
                  <a:schemeClr val="tx1"/>
                </a:solidFill>
                <a:effectLst/>
                <a:latin typeface="+mn-lt"/>
                <a:ea typeface="+mn-ea"/>
                <a:cs typeface="+mn-cs"/>
              </a:rPr>
              <a:t>در بیماران </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effectLst/>
                <a:latin typeface="+mn-lt"/>
                <a:ea typeface="+mn-ea"/>
                <a:cs typeface="+mn-cs"/>
              </a:rPr>
              <a:t>با هایپرفنیل الانینمی ملایم(79-83%) </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effectLst/>
                <a:latin typeface="+mn-lt"/>
                <a:ea typeface="+mn-ea"/>
                <a:cs typeface="+mn-cs"/>
              </a:rPr>
              <a:t>فنیل کتونوری ملایم(49-60%) </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effectLst/>
                <a:latin typeface="+mn-lt"/>
                <a:ea typeface="+mn-ea"/>
                <a:cs typeface="+mn-cs"/>
              </a:rPr>
              <a:t>و یا فنیل کتونوری کلاسیک (7-10%)انجام می شود.</a:t>
            </a:r>
            <a:endParaRPr lang="en-US" sz="1200" kern="1200" dirty="0" smtClean="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fld id="{13C59D8E-CB17-4233-B5A5-28B23DF5B833}" type="slidenum">
              <a:rPr lang="en-US" smtClean="0"/>
              <a:t>23</a:t>
            </a:fld>
            <a:endParaRPr lang="en-US"/>
          </a:p>
        </p:txBody>
      </p:sp>
    </p:spTree>
    <p:extLst>
      <p:ext uri="{BB962C8B-B14F-4D97-AF65-F5344CB8AC3E}">
        <p14:creationId xmlns:p14="http://schemas.microsoft.com/office/powerpoint/2010/main" val="1327166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9448800" cy="7086601"/>
          </a:xfrm>
          <a:prstGeom prst="rect">
            <a:avLst/>
          </a:prstGeom>
        </p:spPr>
      </p:pic>
      <p:sp>
        <p:nvSpPr>
          <p:cNvPr id="2" name="Title 1"/>
          <p:cNvSpPr>
            <a:spLocks noGrp="1"/>
          </p:cNvSpPr>
          <p:nvPr>
            <p:ph type="ctrTitle"/>
          </p:nvPr>
        </p:nvSpPr>
        <p:spPr>
          <a:xfrm>
            <a:off x="1828800" y="1219200"/>
            <a:ext cx="1447800" cy="1470025"/>
          </a:xfrm>
        </p:spPr>
        <p:txBody>
          <a:bodyPr>
            <a:normAutofit fontScale="90000"/>
          </a:bodyPr>
          <a:lstStyle/>
          <a:p>
            <a:pPr algn="l"/>
            <a:r>
              <a:rPr lang="en-US" sz="26600" b="1" dirty="0" smtClean="0"/>
              <a:t>P</a:t>
            </a:r>
            <a:endParaRPr lang="en-US" sz="6000" dirty="0">
              <a:solidFill>
                <a:srgbClr val="FF0000"/>
              </a:solidFill>
            </a:endParaRPr>
          </a:p>
        </p:txBody>
      </p:sp>
      <p:sp>
        <p:nvSpPr>
          <p:cNvPr id="5" name="TextBox 4"/>
          <p:cNvSpPr txBox="1"/>
          <p:nvPr/>
        </p:nvSpPr>
        <p:spPr>
          <a:xfrm>
            <a:off x="2895600" y="2057400"/>
            <a:ext cx="5715000" cy="1846659"/>
          </a:xfrm>
          <a:prstGeom prst="rect">
            <a:avLst/>
          </a:prstGeom>
          <a:noFill/>
        </p:spPr>
        <p:txBody>
          <a:bodyPr wrap="square" rtlCol="0">
            <a:spAutoFit/>
          </a:bodyPr>
          <a:lstStyle/>
          <a:p>
            <a:r>
              <a:rPr lang="en-US" sz="6600" b="1" dirty="0" err="1" smtClean="0">
                <a:solidFill>
                  <a:srgbClr val="FF0000"/>
                </a:solidFill>
              </a:rPr>
              <a:t>Henylketonuria</a:t>
            </a:r>
            <a:endParaRPr lang="fa-IR" sz="6600" b="1" dirty="0" smtClean="0">
              <a:solidFill>
                <a:srgbClr val="FF0000"/>
              </a:solidFill>
            </a:endParaRPr>
          </a:p>
          <a:p>
            <a:pPr algn="r" rtl="1"/>
            <a:r>
              <a:rPr lang="en-US" sz="4400" b="1" dirty="0" smtClean="0">
                <a:solidFill>
                  <a:srgbClr val="FF0000"/>
                </a:solidFill>
                <a:cs typeface="B Yekan" panose="00000400000000000000" pitchFamily="2" charset="-78"/>
              </a:rPr>
              <a:t>  </a:t>
            </a:r>
            <a:r>
              <a:rPr lang="fa-IR" sz="4400" b="1" dirty="0" smtClean="0">
                <a:solidFill>
                  <a:srgbClr val="FF0000"/>
                </a:solidFill>
                <a:cs typeface="B Yekan" panose="00000400000000000000" pitchFamily="2" charset="-78"/>
              </a:rPr>
              <a:t>بیماری فنیل کتونوری</a:t>
            </a:r>
            <a:endParaRPr lang="en-US" sz="6000" b="1" dirty="0">
              <a:cs typeface="B Yekan" panose="00000400000000000000" pitchFamily="2" charset="-78"/>
            </a:endParaRPr>
          </a:p>
        </p:txBody>
      </p:sp>
      <p:sp>
        <p:nvSpPr>
          <p:cNvPr id="6" name="TextBox 5"/>
          <p:cNvSpPr txBox="1"/>
          <p:nvPr/>
        </p:nvSpPr>
        <p:spPr>
          <a:xfrm>
            <a:off x="3390900" y="518518"/>
            <a:ext cx="1104900" cy="2277547"/>
          </a:xfrm>
          <a:prstGeom prst="rect">
            <a:avLst/>
          </a:prstGeom>
          <a:noFill/>
        </p:spPr>
        <p:txBody>
          <a:bodyPr wrap="square" rtlCol="0">
            <a:spAutoFit/>
          </a:bodyPr>
          <a:lstStyle/>
          <a:p>
            <a:r>
              <a:rPr lang="en-US" sz="14200" b="1" dirty="0" smtClean="0"/>
              <a:t>K</a:t>
            </a:r>
            <a:endParaRPr lang="en-US" sz="14200" b="1" dirty="0"/>
          </a:p>
        </p:txBody>
      </p:sp>
      <p:sp>
        <p:nvSpPr>
          <p:cNvPr id="7" name="TextBox 6"/>
          <p:cNvSpPr txBox="1"/>
          <p:nvPr/>
        </p:nvSpPr>
        <p:spPr>
          <a:xfrm>
            <a:off x="1981200" y="388203"/>
            <a:ext cx="3886200" cy="830997"/>
          </a:xfrm>
          <a:prstGeom prst="rect">
            <a:avLst/>
          </a:prstGeom>
          <a:noFill/>
        </p:spPr>
        <p:txBody>
          <a:bodyPr wrap="square" rtlCol="0">
            <a:spAutoFit/>
          </a:bodyPr>
          <a:lstStyle/>
          <a:p>
            <a:r>
              <a:rPr lang="en-US" sz="4800" b="1" dirty="0" smtClean="0"/>
              <a:t>GENETICS  OF</a:t>
            </a:r>
            <a:endParaRPr lang="en-US" sz="4800" b="1" dirty="0"/>
          </a:p>
        </p:txBody>
      </p:sp>
      <p:sp>
        <p:nvSpPr>
          <p:cNvPr id="8" name="TextBox 7"/>
          <p:cNvSpPr txBox="1"/>
          <p:nvPr/>
        </p:nvSpPr>
        <p:spPr>
          <a:xfrm>
            <a:off x="4381500" y="518518"/>
            <a:ext cx="1257300" cy="2277547"/>
          </a:xfrm>
          <a:prstGeom prst="rect">
            <a:avLst/>
          </a:prstGeom>
          <a:noFill/>
        </p:spPr>
        <p:txBody>
          <a:bodyPr wrap="square" rtlCol="0">
            <a:spAutoFit/>
          </a:bodyPr>
          <a:lstStyle/>
          <a:p>
            <a:r>
              <a:rPr lang="en-US" sz="14200" b="1" dirty="0" smtClean="0"/>
              <a:t>U</a:t>
            </a:r>
            <a:endParaRPr lang="en-US" sz="14200" b="1" dirty="0"/>
          </a:p>
        </p:txBody>
      </p:sp>
    </p:spTree>
    <p:extLst>
      <p:ext uri="{BB962C8B-B14F-4D97-AF65-F5344CB8AC3E}">
        <p14:creationId xmlns:p14="http://schemas.microsoft.com/office/powerpoint/2010/main" val="3552968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Diagnostic</a:t>
            </a:r>
            <a:r>
              <a:rPr lang="en-US" dirty="0"/>
              <a:t> </a:t>
            </a:r>
            <a:r>
              <a:rPr lang="en-US" b="1" dirty="0"/>
              <a:t>Investigations</a:t>
            </a:r>
          </a:p>
        </p:txBody>
      </p:sp>
      <p:sp>
        <p:nvSpPr>
          <p:cNvPr id="4" name="TextBox 3"/>
          <p:cNvSpPr txBox="1"/>
          <p:nvPr/>
        </p:nvSpPr>
        <p:spPr>
          <a:xfrm>
            <a:off x="1828800" y="1752600"/>
            <a:ext cx="6629400" cy="1508105"/>
          </a:xfrm>
          <a:prstGeom prst="rect">
            <a:avLst/>
          </a:prstGeom>
          <a:noFill/>
        </p:spPr>
        <p:txBody>
          <a:bodyPr wrap="square" rtlCol="0">
            <a:spAutoFit/>
          </a:bodyPr>
          <a:lstStyle/>
          <a:p>
            <a:r>
              <a:rPr lang="en-US" sz="3600" dirty="0" smtClean="0"/>
              <a:t>MRI of the brain</a:t>
            </a:r>
          </a:p>
          <a:p>
            <a:pPr marL="457200" indent="-457200">
              <a:buFont typeface="Wingdings" panose="05000000000000000000" pitchFamily="2" charset="2"/>
              <a:buChar char="Ø"/>
            </a:pPr>
            <a:r>
              <a:rPr lang="en-US" sz="2800" dirty="0" smtClean="0"/>
              <a:t>Hypoplasia </a:t>
            </a:r>
            <a:r>
              <a:rPr lang="en-US" sz="2800" dirty="0"/>
              <a:t>of the corpus </a:t>
            </a:r>
            <a:r>
              <a:rPr lang="en-US" sz="2800" dirty="0" smtClean="0"/>
              <a:t>callosum</a:t>
            </a:r>
          </a:p>
          <a:p>
            <a:pPr marL="457200" indent="-457200">
              <a:buFont typeface="Wingdings" panose="05000000000000000000" pitchFamily="2" charset="2"/>
              <a:buChar char="Ø"/>
            </a:pPr>
            <a:r>
              <a:rPr lang="en-US" sz="2800" dirty="0" smtClean="0"/>
              <a:t>Areas </a:t>
            </a:r>
            <a:r>
              <a:rPr lang="en-US" sz="2800" dirty="0"/>
              <a:t>of </a:t>
            </a:r>
            <a:r>
              <a:rPr lang="en-US" sz="2800" dirty="0" smtClean="0"/>
              <a:t>demyelination</a:t>
            </a:r>
            <a:endParaRPr lang="en-US" sz="2800" dirty="0"/>
          </a:p>
        </p:txBody>
      </p:sp>
      <p:sp>
        <p:nvSpPr>
          <p:cNvPr id="7" name="TextBox 6"/>
          <p:cNvSpPr txBox="1"/>
          <p:nvPr/>
        </p:nvSpPr>
        <p:spPr>
          <a:xfrm>
            <a:off x="1828800" y="1768476"/>
            <a:ext cx="7086600" cy="1938992"/>
          </a:xfrm>
          <a:prstGeom prst="rect">
            <a:avLst/>
          </a:prstGeom>
          <a:noFill/>
        </p:spPr>
        <p:txBody>
          <a:bodyPr wrap="square" rtlCol="0">
            <a:spAutoFit/>
          </a:bodyPr>
          <a:lstStyle/>
          <a:p>
            <a:r>
              <a:rPr lang="en-US" sz="3600" dirty="0"/>
              <a:t>Molecular genetic testing</a:t>
            </a:r>
          </a:p>
          <a:p>
            <a:pPr marL="457200" indent="-457200">
              <a:buFont typeface="Wingdings" panose="05000000000000000000" pitchFamily="2" charset="2"/>
              <a:buChar char="Ø"/>
            </a:pPr>
            <a:r>
              <a:rPr lang="en-US" sz="2800" dirty="0"/>
              <a:t>Conﬁrmatory diagnostic testing</a:t>
            </a:r>
          </a:p>
          <a:p>
            <a:pPr marL="457200" indent="-457200">
              <a:buFont typeface="Wingdings" panose="05000000000000000000" pitchFamily="2" charset="2"/>
              <a:buChar char="Ø"/>
            </a:pPr>
            <a:r>
              <a:rPr lang="en-US" sz="2800" dirty="0"/>
              <a:t>Determine carrier status of at-risk relatives</a:t>
            </a:r>
          </a:p>
          <a:p>
            <a:pPr marL="457200" indent="-457200">
              <a:buFont typeface="Wingdings" panose="05000000000000000000" pitchFamily="2" charset="2"/>
              <a:buChar char="Ø"/>
            </a:pPr>
            <a:r>
              <a:rPr lang="en-US" sz="2800" dirty="0"/>
              <a:t>For prenatal </a:t>
            </a:r>
            <a:r>
              <a:rPr lang="en-US" sz="2800" dirty="0" smtClean="0"/>
              <a:t>diagnosis</a:t>
            </a:r>
            <a:endParaRPr lang="en-US" sz="2800" dirty="0"/>
          </a:p>
        </p:txBody>
      </p:sp>
      <p:pic>
        <p:nvPicPr>
          <p:cNvPr id="9"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472" y="-76200"/>
            <a:ext cx="1626358" cy="1078043"/>
          </a:xfrm>
          <a:prstGeom prst="rect">
            <a:avLst/>
          </a:prstGeom>
        </p:spPr>
      </p:pic>
    </p:spTree>
    <p:extLst>
      <p:ext uri="{BB962C8B-B14F-4D97-AF65-F5344CB8AC3E}">
        <p14:creationId xmlns:p14="http://schemas.microsoft.com/office/powerpoint/2010/main" val="1106913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1" nodeType="clickEffect">
                                  <p:stCondLst>
                                    <p:cond delay="0"/>
                                  </p:stCondLst>
                                  <p:childTnLst>
                                    <p:animEffect transition="out" filter="wipe(up)">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counseling</a:t>
            </a:r>
            <a:endParaRPr lang="en-US" dirty="0"/>
          </a:p>
        </p:txBody>
      </p:sp>
      <p:sp>
        <p:nvSpPr>
          <p:cNvPr id="4" name="TextBox 3"/>
          <p:cNvSpPr txBox="1"/>
          <p:nvPr/>
        </p:nvSpPr>
        <p:spPr>
          <a:xfrm>
            <a:off x="1371600" y="1417638"/>
            <a:ext cx="4953000" cy="646331"/>
          </a:xfrm>
          <a:prstGeom prst="rect">
            <a:avLst/>
          </a:prstGeom>
          <a:noFill/>
        </p:spPr>
        <p:txBody>
          <a:bodyPr wrap="square" rtlCol="0">
            <a:spAutoFit/>
          </a:bodyPr>
          <a:lstStyle/>
          <a:p>
            <a:r>
              <a:rPr lang="en-US" sz="3600" dirty="0"/>
              <a:t>Introduction/Contracting </a:t>
            </a:r>
          </a:p>
        </p:txBody>
      </p:sp>
      <p:sp>
        <p:nvSpPr>
          <p:cNvPr id="6" name="TextBox 5"/>
          <p:cNvSpPr txBox="1"/>
          <p:nvPr/>
        </p:nvSpPr>
        <p:spPr>
          <a:xfrm>
            <a:off x="1219200" y="2237472"/>
            <a:ext cx="7620000" cy="3785652"/>
          </a:xfrm>
          <a:prstGeom prst="rect">
            <a:avLst/>
          </a:prstGeom>
          <a:noFill/>
        </p:spPr>
        <p:txBody>
          <a:bodyPr wrap="square" rtlCol="0">
            <a:spAutoFit/>
          </a:bodyPr>
          <a:lstStyle/>
          <a:p>
            <a:pPr marL="285750" lvl="0" indent="-285750">
              <a:buFont typeface="Wingdings" panose="05000000000000000000" pitchFamily="2" charset="2"/>
              <a:buChar char="Ø"/>
            </a:pPr>
            <a:r>
              <a:rPr lang="en-US" sz="2400" dirty="0"/>
              <a:t>What is your understanding about why you are here</a:t>
            </a:r>
            <a:r>
              <a:rPr lang="en-US" sz="2400" dirty="0" smtClean="0"/>
              <a:t>?</a:t>
            </a:r>
          </a:p>
          <a:p>
            <a:pPr marL="285750" lvl="0" indent="-285750">
              <a:buFont typeface="Wingdings" panose="05000000000000000000" pitchFamily="2" charset="2"/>
              <a:buChar char="Ø"/>
            </a:pPr>
            <a:r>
              <a:rPr lang="en-US" sz="2400" dirty="0"/>
              <a:t>When you were first told about the abnormal test?</a:t>
            </a:r>
            <a:endParaRPr lang="en-US" sz="3200" dirty="0"/>
          </a:p>
          <a:p>
            <a:pPr marL="285750" lvl="0" indent="-285750">
              <a:buFont typeface="Wingdings" panose="05000000000000000000" pitchFamily="2" charset="2"/>
              <a:buChar char="Ø"/>
            </a:pPr>
            <a:r>
              <a:rPr lang="en-US" sz="2400" dirty="0"/>
              <a:t>Do you have any specific questions or concerns?</a:t>
            </a:r>
            <a:endParaRPr lang="en-US" sz="3200" dirty="0"/>
          </a:p>
          <a:p>
            <a:pPr marL="285750" lvl="0" indent="-285750">
              <a:buFont typeface="Wingdings" panose="05000000000000000000" pitchFamily="2" charset="2"/>
              <a:buChar char="Ø"/>
            </a:pPr>
            <a:r>
              <a:rPr lang="en-US" sz="2400" dirty="0"/>
              <a:t>Outline the visit</a:t>
            </a:r>
            <a:endParaRPr lang="en-US" sz="3200" dirty="0"/>
          </a:p>
          <a:p>
            <a:pPr marL="742950" lvl="1" indent="-285750">
              <a:buFont typeface="Arial" panose="020B0604020202020204" pitchFamily="34" charset="0"/>
              <a:buChar char="•"/>
            </a:pPr>
            <a:r>
              <a:rPr lang="en-US" sz="2400" dirty="0"/>
              <a:t>We will be taking a family history</a:t>
            </a:r>
            <a:endParaRPr lang="en-US" sz="3200" dirty="0"/>
          </a:p>
          <a:p>
            <a:pPr marL="742950" lvl="1" indent="-285750">
              <a:buFont typeface="Arial" panose="020B0604020202020204" pitchFamily="34" charset="0"/>
              <a:buChar char="•"/>
            </a:pPr>
            <a:r>
              <a:rPr lang="en-US" sz="2400" dirty="0"/>
              <a:t>We will discuss the genetic basis of PKU</a:t>
            </a:r>
            <a:endParaRPr lang="en-US" sz="3200" dirty="0"/>
          </a:p>
          <a:p>
            <a:pPr marL="742950" lvl="1" indent="-285750">
              <a:buFont typeface="Arial" panose="020B0604020202020204" pitchFamily="34" charset="0"/>
              <a:buChar char="•"/>
            </a:pPr>
            <a:r>
              <a:rPr lang="en-US" sz="2400" dirty="0"/>
              <a:t>The medical geneticist will obtain some medical history and discuss medical management</a:t>
            </a:r>
            <a:endParaRPr lang="en-US" sz="3200" dirty="0"/>
          </a:p>
          <a:p>
            <a:pPr marL="742950" lvl="1" indent="-285750">
              <a:buFont typeface="Arial" panose="020B0604020202020204" pitchFamily="34" charset="0"/>
              <a:buChar char="•"/>
            </a:pPr>
            <a:r>
              <a:rPr lang="en-US" sz="2400" dirty="0"/>
              <a:t>The dietitian will also be visiting with you to discuss the specifics about </a:t>
            </a:r>
            <a:r>
              <a:rPr lang="en-US" sz="2400" dirty="0" smtClean="0"/>
              <a:t>diet</a:t>
            </a:r>
            <a:endParaRPr lang="en-US"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65154" cy="978408"/>
          </a:xfrm>
          <a:prstGeom prst="rect">
            <a:avLst/>
          </a:prstGeom>
        </p:spPr>
      </p:pic>
    </p:spTree>
    <p:extLst>
      <p:ext uri="{BB962C8B-B14F-4D97-AF65-F5344CB8AC3E}">
        <p14:creationId xmlns:p14="http://schemas.microsoft.com/office/powerpoint/2010/main" val="245830070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1000"/>
                                        <p:tgtEl>
                                          <p:spTgt spid="6">
                                            <p:txEl>
                                              <p:pRg st="2" end="2"/>
                                            </p:txEl>
                                          </p:spTgt>
                                        </p:tgtEl>
                                      </p:cBhvr>
                                    </p:animEffect>
                                    <p:anim calcmode="lin" valueType="num">
                                      <p:cBhvr>
                                        <p:cTn id="3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1000"/>
                                        <p:tgtEl>
                                          <p:spTgt spid="6">
                                            <p:txEl>
                                              <p:pRg st="3" end="3"/>
                                            </p:txEl>
                                          </p:spTgt>
                                        </p:tgtEl>
                                      </p:cBhvr>
                                    </p:animEffect>
                                    <p:anim calcmode="lin" valueType="num">
                                      <p:cBhvr>
                                        <p:cTn id="4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1000"/>
                                        <p:tgtEl>
                                          <p:spTgt spid="6">
                                            <p:txEl>
                                              <p:pRg st="4" end="4"/>
                                            </p:txEl>
                                          </p:spTgt>
                                        </p:tgtEl>
                                      </p:cBhvr>
                                    </p:animEffect>
                                    <p:anim calcmode="lin" valueType="num">
                                      <p:cBhvr>
                                        <p:cTn id="4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fade">
                                      <p:cBhvr>
                                        <p:cTn id="52" dur="1000"/>
                                        <p:tgtEl>
                                          <p:spTgt spid="6">
                                            <p:txEl>
                                              <p:pRg st="5" end="5"/>
                                            </p:txEl>
                                          </p:spTgt>
                                        </p:tgtEl>
                                      </p:cBhvr>
                                    </p:animEffect>
                                    <p:anim calcmode="lin" valueType="num">
                                      <p:cBhvr>
                                        <p:cTn id="5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fade">
                                      <p:cBhvr>
                                        <p:cTn id="57" dur="1000"/>
                                        <p:tgtEl>
                                          <p:spTgt spid="6">
                                            <p:txEl>
                                              <p:pRg st="6" end="6"/>
                                            </p:txEl>
                                          </p:spTgt>
                                        </p:tgtEl>
                                      </p:cBhvr>
                                    </p:animEffect>
                                    <p:anim calcmode="lin" valueType="num">
                                      <p:cBhvr>
                                        <p:cTn id="5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1000"/>
                                        <p:tgtEl>
                                          <p:spTgt spid="6">
                                            <p:txEl>
                                              <p:pRg st="7" end="7"/>
                                            </p:txEl>
                                          </p:spTgt>
                                        </p:tgtEl>
                                      </p:cBhvr>
                                    </p:animEffect>
                                    <p:anim calcmode="lin" valueType="num">
                                      <p:cBhvr>
                                        <p:cTn id="6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counseling</a:t>
            </a:r>
          </a:p>
        </p:txBody>
      </p:sp>
      <p:sp>
        <p:nvSpPr>
          <p:cNvPr id="4" name="TextBox 3"/>
          <p:cNvSpPr txBox="1"/>
          <p:nvPr/>
        </p:nvSpPr>
        <p:spPr>
          <a:xfrm>
            <a:off x="1371600" y="1417638"/>
            <a:ext cx="4953000" cy="646331"/>
          </a:xfrm>
          <a:prstGeom prst="rect">
            <a:avLst/>
          </a:prstGeom>
          <a:noFill/>
        </p:spPr>
        <p:txBody>
          <a:bodyPr wrap="square" rtlCol="0">
            <a:spAutoFit/>
          </a:bodyPr>
          <a:lstStyle/>
          <a:p>
            <a:r>
              <a:rPr lang="en-US" sz="3600" dirty="0"/>
              <a:t>Family history</a:t>
            </a:r>
          </a:p>
        </p:txBody>
      </p:sp>
      <p:sp>
        <p:nvSpPr>
          <p:cNvPr id="6" name="TextBox 5"/>
          <p:cNvSpPr txBox="1"/>
          <p:nvPr/>
        </p:nvSpPr>
        <p:spPr>
          <a:xfrm>
            <a:off x="1371600" y="2045772"/>
            <a:ext cx="7620000" cy="3416320"/>
          </a:xfrm>
          <a:prstGeom prst="rect">
            <a:avLst/>
          </a:prstGeom>
          <a:noFill/>
        </p:spPr>
        <p:txBody>
          <a:bodyPr wrap="square" rtlCol="0">
            <a:spAutoFit/>
          </a:bodyPr>
          <a:lstStyle/>
          <a:p>
            <a:pPr marL="342900" lvl="0" indent="-342900">
              <a:buFont typeface="Wingdings" panose="05000000000000000000" pitchFamily="2" charset="2"/>
              <a:buChar char="Ø"/>
            </a:pPr>
            <a:r>
              <a:rPr lang="en-US" sz="2400" dirty="0"/>
              <a:t>Get basic 3 generation pedigree</a:t>
            </a:r>
          </a:p>
          <a:p>
            <a:pPr marL="342900" lvl="0" indent="-342900">
              <a:buFont typeface="Wingdings" panose="05000000000000000000" pitchFamily="2" charset="2"/>
              <a:buChar char="Ø"/>
            </a:pPr>
            <a:r>
              <a:rPr lang="en-US" sz="2400" dirty="0"/>
              <a:t>Ask </a:t>
            </a:r>
            <a:r>
              <a:rPr lang="en-US" sz="2400" dirty="0" smtClean="0"/>
              <a:t>about:</a:t>
            </a:r>
          </a:p>
          <a:p>
            <a:pPr marL="800100" lvl="1" indent="-342900">
              <a:buFont typeface="Arial" panose="020B0604020202020204" pitchFamily="34" charset="0"/>
              <a:buChar char="•"/>
            </a:pPr>
            <a:r>
              <a:rPr lang="en-US" sz="2400" dirty="0" smtClean="0"/>
              <a:t>mental retardation</a:t>
            </a:r>
          </a:p>
          <a:p>
            <a:pPr marL="800100" lvl="1" indent="-342900">
              <a:buFont typeface="Arial" panose="020B0604020202020204" pitchFamily="34" charset="0"/>
              <a:buChar char="•"/>
            </a:pPr>
            <a:r>
              <a:rPr lang="en-US" sz="2400" dirty="0" smtClean="0"/>
              <a:t>pregnancy losses</a:t>
            </a:r>
          </a:p>
          <a:p>
            <a:pPr marL="800100" lvl="1" indent="-342900">
              <a:buFont typeface="Arial" panose="020B0604020202020204" pitchFamily="34" charset="0"/>
              <a:buChar char="•"/>
            </a:pPr>
            <a:r>
              <a:rPr lang="en-US" sz="2400" dirty="0" smtClean="0"/>
              <a:t>birth defects</a:t>
            </a:r>
          </a:p>
          <a:p>
            <a:pPr marL="800100" lvl="1" indent="-342900">
              <a:buFont typeface="Arial" panose="020B0604020202020204" pitchFamily="34" charset="0"/>
              <a:buChar char="•"/>
            </a:pPr>
            <a:r>
              <a:rPr lang="en-US" sz="2400" dirty="0" smtClean="0"/>
              <a:t>learning difficulties</a:t>
            </a:r>
          </a:p>
          <a:p>
            <a:pPr marL="800100" lvl="1" indent="-342900">
              <a:buFont typeface="Arial" panose="020B0604020202020204" pitchFamily="34" charset="0"/>
              <a:buChar char="•"/>
            </a:pPr>
            <a:r>
              <a:rPr lang="en-US" sz="2400" dirty="0" smtClean="0"/>
              <a:t>chronic </a:t>
            </a:r>
            <a:r>
              <a:rPr lang="en-US" sz="2400" dirty="0"/>
              <a:t>health </a:t>
            </a:r>
            <a:r>
              <a:rPr lang="en-US" sz="2400" dirty="0" smtClean="0"/>
              <a:t>problems</a:t>
            </a:r>
          </a:p>
          <a:p>
            <a:pPr marL="800100" lvl="1" indent="-342900">
              <a:buFont typeface="Arial" panose="020B0604020202020204" pitchFamily="34" charset="0"/>
              <a:buChar char="•"/>
            </a:pPr>
            <a:r>
              <a:rPr lang="en-US" sz="2400" dirty="0" smtClean="0"/>
              <a:t>children </a:t>
            </a:r>
            <a:r>
              <a:rPr lang="en-US" sz="2400" dirty="0"/>
              <a:t>that died </a:t>
            </a:r>
            <a:r>
              <a:rPr lang="en-US" sz="2400" dirty="0" smtClean="0"/>
              <a:t>young</a:t>
            </a:r>
          </a:p>
          <a:p>
            <a:pPr marL="800100" lvl="1" indent="-342900">
              <a:buFont typeface="Arial" panose="020B0604020202020204" pitchFamily="34" charset="0"/>
              <a:buChar char="•"/>
            </a:pPr>
            <a:r>
              <a:rPr lang="en-US" sz="2400" dirty="0" smtClean="0"/>
              <a:t>and </a:t>
            </a:r>
            <a:r>
              <a:rPr lang="en-US" sz="2400" dirty="0"/>
              <a:t>PKU </a:t>
            </a:r>
            <a:r>
              <a:rPr lang="en-US" sz="2400" dirty="0" smtClean="0"/>
              <a:t>specifically</a:t>
            </a:r>
            <a:endParaRPr lang="en-US"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65154" cy="978408"/>
          </a:xfrm>
          <a:prstGeom prst="rect">
            <a:avLst/>
          </a:prstGeom>
        </p:spPr>
      </p:pic>
    </p:spTree>
    <p:extLst>
      <p:ext uri="{BB962C8B-B14F-4D97-AF65-F5344CB8AC3E}">
        <p14:creationId xmlns:p14="http://schemas.microsoft.com/office/powerpoint/2010/main" val="349785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1000"/>
                                        <p:tgtEl>
                                          <p:spTgt spid="6">
                                            <p:txEl>
                                              <p:pRg st="4" end="4"/>
                                            </p:txEl>
                                          </p:spTgt>
                                        </p:tgtEl>
                                      </p:cBhvr>
                                    </p:animEffect>
                                    <p:anim calcmode="lin" valueType="num">
                                      <p:cBhvr>
                                        <p:cTn id="3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1000"/>
                                        <p:tgtEl>
                                          <p:spTgt spid="6">
                                            <p:txEl>
                                              <p:pRg st="5" end="5"/>
                                            </p:txEl>
                                          </p:spTgt>
                                        </p:tgtEl>
                                      </p:cBhvr>
                                    </p:animEffect>
                                    <p:anim calcmode="lin" valueType="num">
                                      <p:cBhvr>
                                        <p:cTn id="4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fade">
                                      <p:cBhvr>
                                        <p:cTn id="46" dur="1000"/>
                                        <p:tgtEl>
                                          <p:spTgt spid="6">
                                            <p:txEl>
                                              <p:pRg st="6" end="6"/>
                                            </p:txEl>
                                          </p:spTgt>
                                        </p:tgtEl>
                                      </p:cBhvr>
                                    </p:animEffect>
                                    <p:anim calcmode="lin" valueType="num">
                                      <p:cBhvr>
                                        <p:cTn id="4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fade">
                                      <p:cBhvr>
                                        <p:cTn id="51" dur="1000"/>
                                        <p:tgtEl>
                                          <p:spTgt spid="6">
                                            <p:txEl>
                                              <p:pRg st="7" end="7"/>
                                            </p:txEl>
                                          </p:spTgt>
                                        </p:tgtEl>
                                      </p:cBhvr>
                                    </p:animEffect>
                                    <p:anim calcmode="lin" valueType="num">
                                      <p:cBhvr>
                                        <p:cTn id="5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7" end="7"/>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counseling</a:t>
            </a:r>
          </a:p>
        </p:txBody>
      </p:sp>
      <p:sp>
        <p:nvSpPr>
          <p:cNvPr id="4" name="TextBox 3"/>
          <p:cNvSpPr txBox="1"/>
          <p:nvPr/>
        </p:nvSpPr>
        <p:spPr>
          <a:xfrm>
            <a:off x="1371600" y="1417638"/>
            <a:ext cx="6248400" cy="646331"/>
          </a:xfrm>
          <a:prstGeom prst="rect">
            <a:avLst/>
          </a:prstGeom>
          <a:noFill/>
        </p:spPr>
        <p:txBody>
          <a:bodyPr wrap="square" rtlCol="0">
            <a:spAutoFit/>
          </a:bodyPr>
          <a:lstStyle/>
          <a:p>
            <a:r>
              <a:rPr lang="en-US" sz="3600" dirty="0"/>
              <a:t>Basic Info to review with family</a:t>
            </a:r>
          </a:p>
        </p:txBody>
      </p:sp>
      <p:sp>
        <p:nvSpPr>
          <p:cNvPr id="5" name="TextBox 4"/>
          <p:cNvSpPr txBox="1"/>
          <p:nvPr/>
        </p:nvSpPr>
        <p:spPr>
          <a:xfrm>
            <a:off x="1555845" y="2286000"/>
            <a:ext cx="6096000" cy="2739211"/>
          </a:xfrm>
          <a:prstGeom prst="rect">
            <a:avLst/>
          </a:prstGeom>
          <a:noFill/>
        </p:spPr>
        <p:txBody>
          <a:bodyPr wrap="square" rtlCol="0">
            <a:spAutoFit/>
          </a:bodyPr>
          <a:lstStyle/>
          <a:p>
            <a:r>
              <a:rPr lang="en-US" sz="2800" b="1" dirty="0"/>
              <a:t>PKU</a:t>
            </a:r>
            <a:endParaRPr lang="en-US" sz="2800" dirty="0"/>
          </a:p>
          <a:p>
            <a:pPr marL="342900" lvl="0" indent="-342900">
              <a:buFont typeface="Wingdings" panose="05000000000000000000" pitchFamily="2" charset="2"/>
              <a:buChar char="Ø"/>
            </a:pPr>
            <a:r>
              <a:rPr lang="en-US" sz="2400" dirty="0"/>
              <a:t>PKU is one of the disorders that is part of the newborn screening </a:t>
            </a:r>
          </a:p>
          <a:p>
            <a:pPr marL="342900" lvl="0" indent="-342900">
              <a:buFont typeface="Wingdings" panose="05000000000000000000" pitchFamily="2" charset="2"/>
              <a:buChar char="Ø"/>
            </a:pPr>
            <a:r>
              <a:rPr lang="en-US" sz="2400" dirty="0"/>
              <a:t>PKU can be successfully treated to prevent symptoms by maintaining a strict diet</a:t>
            </a:r>
          </a:p>
          <a:p>
            <a:pPr marL="342900" lvl="0" indent="-342900">
              <a:buFont typeface="Wingdings" panose="05000000000000000000" pitchFamily="2" charset="2"/>
              <a:buChar char="Ø"/>
            </a:pPr>
            <a:r>
              <a:rPr lang="en-US" sz="2400" dirty="0"/>
              <a:t>There can be serious effects if the diet is not maintained especially during </a:t>
            </a:r>
            <a:r>
              <a:rPr lang="en-US" sz="2400" dirty="0" smtClean="0"/>
              <a:t>childhood</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65154" cy="978408"/>
          </a:xfrm>
          <a:prstGeom prst="rect">
            <a:avLst/>
          </a:prstGeom>
        </p:spPr>
      </p:pic>
    </p:spTree>
    <p:extLst>
      <p:ext uri="{BB962C8B-B14F-4D97-AF65-F5344CB8AC3E}">
        <p14:creationId xmlns:p14="http://schemas.microsoft.com/office/powerpoint/2010/main" val="3721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Genetic counseling</a:t>
            </a:r>
            <a:endParaRPr lang="en-US" dirty="0"/>
          </a:p>
        </p:txBody>
      </p:sp>
      <p:sp>
        <p:nvSpPr>
          <p:cNvPr id="5" name="TextBox 4"/>
          <p:cNvSpPr txBox="1"/>
          <p:nvPr/>
        </p:nvSpPr>
        <p:spPr>
          <a:xfrm>
            <a:off x="1371600" y="1417638"/>
            <a:ext cx="6248400" cy="646331"/>
          </a:xfrm>
          <a:prstGeom prst="rect">
            <a:avLst/>
          </a:prstGeom>
          <a:noFill/>
        </p:spPr>
        <p:txBody>
          <a:bodyPr wrap="square" rtlCol="0">
            <a:spAutoFit/>
          </a:bodyPr>
          <a:lstStyle/>
          <a:p>
            <a:r>
              <a:rPr lang="en-US" sz="3600" dirty="0"/>
              <a:t>Basic Info to review with family</a:t>
            </a:r>
          </a:p>
        </p:txBody>
      </p:sp>
      <p:sp>
        <p:nvSpPr>
          <p:cNvPr id="6" name="TextBox 5"/>
          <p:cNvSpPr txBox="1"/>
          <p:nvPr/>
        </p:nvSpPr>
        <p:spPr>
          <a:xfrm>
            <a:off x="1524000" y="2209800"/>
            <a:ext cx="7315200" cy="2369880"/>
          </a:xfrm>
          <a:prstGeom prst="rect">
            <a:avLst/>
          </a:prstGeom>
          <a:noFill/>
        </p:spPr>
        <p:txBody>
          <a:bodyPr wrap="square" rtlCol="0">
            <a:spAutoFit/>
          </a:bodyPr>
          <a:lstStyle/>
          <a:p>
            <a:r>
              <a:rPr lang="en-US" sz="2800" b="1" dirty="0"/>
              <a:t>DIET</a:t>
            </a:r>
            <a:endParaRPr lang="en-US" sz="2800" dirty="0"/>
          </a:p>
          <a:p>
            <a:pPr marL="342900" lvl="0" indent="-342900">
              <a:buFont typeface="Wingdings" panose="05000000000000000000" pitchFamily="2" charset="2"/>
              <a:buChar char="Ø"/>
            </a:pPr>
            <a:r>
              <a:rPr lang="en-US" sz="2400" dirty="0"/>
              <a:t>This is a diet that should be maintained throughout </a:t>
            </a:r>
            <a:r>
              <a:rPr lang="en-US" sz="2400" dirty="0" smtClean="0"/>
              <a:t>life</a:t>
            </a:r>
            <a:endParaRPr lang="en-US" sz="2400" dirty="0"/>
          </a:p>
          <a:p>
            <a:pPr marL="342900" lvl="0" indent="-342900">
              <a:buFont typeface="Wingdings" panose="05000000000000000000" pitchFamily="2" charset="2"/>
              <a:buChar char="Ø"/>
            </a:pPr>
            <a:r>
              <a:rPr lang="en-US" sz="2400" dirty="0"/>
              <a:t>The goal is to maintain </a:t>
            </a:r>
            <a:r>
              <a:rPr lang="en-US" sz="2400" dirty="0" err="1"/>
              <a:t>phe</a:t>
            </a:r>
            <a:r>
              <a:rPr lang="en-US" sz="2400" dirty="0"/>
              <a:t> levels below 6 mg/dl during </a:t>
            </a:r>
            <a:r>
              <a:rPr lang="en-US" sz="2400" dirty="0" smtClean="0"/>
              <a:t>childhood</a:t>
            </a:r>
            <a:endParaRPr lang="en-US" sz="2400" dirty="0"/>
          </a:p>
          <a:p>
            <a:pPr marL="342900" lvl="0" indent="-342900">
              <a:buFont typeface="Wingdings" panose="05000000000000000000" pitchFamily="2" charset="2"/>
              <a:buChar char="Ø"/>
            </a:pPr>
            <a:r>
              <a:rPr lang="en-US" sz="2400" dirty="0"/>
              <a:t>It is </a:t>
            </a:r>
            <a:r>
              <a:rPr lang="en-US" sz="2400" dirty="0" smtClean="0"/>
              <a:t>important </a:t>
            </a:r>
            <a:r>
              <a:rPr lang="en-US" sz="2400" dirty="0"/>
              <a:t>that a woman with PKU maintain the diet before and during a </a:t>
            </a:r>
            <a:r>
              <a:rPr lang="en-US" sz="2400" dirty="0" smtClean="0"/>
              <a:t>pregnancy</a:t>
            </a:r>
            <a:endParaRPr lang="en-US"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65154" cy="978408"/>
          </a:xfrm>
          <a:prstGeom prst="rect">
            <a:avLst/>
          </a:prstGeom>
        </p:spPr>
      </p:pic>
    </p:spTree>
    <p:extLst>
      <p:ext uri="{BB962C8B-B14F-4D97-AF65-F5344CB8AC3E}">
        <p14:creationId xmlns:p14="http://schemas.microsoft.com/office/powerpoint/2010/main" val="2896093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1417638"/>
            <a:ext cx="6248400" cy="646331"/>
          </a:xfrm>
          <a:prstGeom prst="rect">
            <a:avLst/>
          </a:prstGeom>
          <a:noFill/>
        </p:spPr>
        <p:txBody>
          <a:bodyPr wrap="square" rtlCol="0">
            <a:spAutoFit/>
          </a:bodyPr>
          <a:lstStyle/>
          <a:p>
            <a:r>
              <a:rPr lang="en-US" sz="3600" dirty="0"/>
              <a:t>Basic Info to review with family</a:t>
            </a:r>
          </a:p>
        </p:txBody>
      </p:sp>
      <p:sp>
        <p:nvSpPr>
          <p:cNvPr id="7" name="Rectangle 6"/>
          <p:cNvSpPr/>
          <p:nvPr/>
        </p:nvSpPr>
        <p:spPr>
          <a:xfrm>
            <a:off x="1600200" y="2101500"/>
            <a:ext cx="5943600" cy="1261884"/>
          </a:xfrm>
          <a:prstGeom prst="rect">
            <a:avLst/>
          </a:prstGeom>
        </p:spPr>
        <p:txBody>
          <a:bodyPr wrap="square">
            <a:spAutoFit/>
          </a:bodyPr>
          <a:lstStyle/>
          <a:p>
            <a:r>
              <a:rPr lang="en-US" sz="2800" b="1" dirty="0"/>
              <a:t>Phe</a:t>
            </a:r>
          </a:p>
          <a:p>
            <a:r>
              <a:rPr lang="en-US" sz="2400" dirty="0" smtClean="0"/>
              <a:t>Phe </a:t>
            </a:r>
            <a:r>
              <a:rPr lang="en-US" sz="2400" dirty="0"/>
              <a:t>is an essential amino acid and is one of the building blocks of protein</a:t>
            </a:r>
          </a:p>
        </p:txBody>
      </p:sp>
      <p:sp>
        <p:nvSpPr>
          <p:cNvPr id="8" name="Title 1"/>
          <p:cNvSpPr txBox="1">
            <a:spLocks/>
          </p:cNvSpPr>
          <p:nvPr/>
        </p:nvSpPr>
        <p:spPr>
          <a:xfrm>
            <a:off x="457200" y="26099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Genetic counseling</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65154" cy="978408"/>
          </a:xfrm>
          <a:prstGeom prst="rect">
            <a:avLst/>
          </a:prstGeom>
        </p:spPr>
      </p:pic>
    </p:spTree>
    <p:extLst>
      <p:ext uri="{BB962C8B-B14F-4D97-AF65-F5344CB8AC3E}">
        <p14:creationId xmlns:p14="http://schemas.microsoft.com/office/powerpoint/2010/main" val="667262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99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Genetic counseling</a:t>
            </a:r>
            <a:endParaRPr lang="en-US" dirty="0"/>
          </a:p>
        </p:txBody>
      </p:sp>
      <p:sp>
        <p:nvSpPr>
          <p:cNvPr id="5" name="TextBox 4"/>
          <p:cNvSpPr txBox="1"/>
          <p:nvPr/>
        </p:nvSpPr>
        <p:spPr>
          <a:xfrm>
            <a:off x="1371600" y="1403990"/>
            <a:ext cx="6248400" cy="646331"/>
          </a:xfrm>
          <a:prstGeom prst="rect">
            <a:avLst/>
          </a:prstGeom>
          <a:noFill/>
        </p:spPr>
        <p:txBody>
          <a:bodyPr wrap="square" rtlCol="0">
            <a:spAutoFit/>
          </a:bodyPr>
          <a:lstStyle/>
          <a:p>
            <a:r>
              <a:rPr lang="en-US" sz="3600" dirty="0"/>
              <a:t>Basic Info to review with family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65154" cy="978408"/>
          </a:xfrm>
          <a:prstGeom prst="rect">
            <a:avLst/>
          </a:prstGeom>
        </p:spPr>
      </p:pic>
      <p:sp>
        <p:nvSpPr>
          <p:cNvPr id="7" name="TextBox 6"/>
          <p:cNvSpPr txBox="1"/>
          <p:nvPr/>
        </p:nvSpPr>
        <p:spPr>
          <a:xfrm>
            <a:off x="1295400" y="1930598"/>
            <a:ext cx="7620000" cy="3754874"/>
          </a:xfrm>
          <a:prstGeom prst="rect">
            <a:avLst/>
          </a:prstGeom>
          <a:noFill/>
        </p:spPr>
        <p:txBody>
          <a:bodyPr wrap="square" rtlCol="0">
            <a:spAutoFit/>
          </a:bodyPr>
          <a:lstStyle/>
          <a:p>
            <a:r>
              <a:rPr lang="en-US" sz="2800" b="1" dirty="0" err="1"/>
              <a:t>Deffects</a:t>
            </a:r>
            <a:endParaRPr lang="en-US" sz="2800" dirty="0"/>
          </a:p>
          <a:p>
            <a:pPr marL="285750" lvl="0" indent="-285750">
              <a:buFont typeface="Wingdings" panose="05000000000000000000" pitchFamily="2" charset="2"/>
              <a:buChar char="Ø"/>
            </a:pPr>
            <a:r>
              <a:rPr lang="en-US" sz="2400" dirty="0"/>
              <a:t>Excess amount of </a:t>
            </a:r>
            <a:r>
              <a:rPr lang="en-US" sz="2400" dirty="0" err="1" smtClean="0"/>
              <a:t>phe</a:t>
            </a:r>
            <a:r>
              <a:rPr lang="en-US" sz="2400" dirty="0" smtClean="0"/>
              <a:t>:</a:t>
            </a:r>
            <a:endParaRPr lang="en-US" sz="2400" dirty="0"/>
          </a:p>
          <a:p>
            <a:pPr marL="742950" lvl="1" indent="-285750">
              <a:buFont typeface="Wingdings" panose="05000000000000000000" pitchFamily="2" charset="2"/>
              <a:buChar char="Ø"/>
            </a:pPr>
            <a:r>
              <a:rPr lang="en-US" sz="2400" dirty="0"/>
              <a:t>PAH deficiency (98%)</a:t>
            </a:r>
          </a:p>
          <a:p>
            <a:pPr marL="285750" lvl="0" indent="-285750">
              <a:buFont typeface="Wingdings" panose="05000000000000000000" pitchFamily="2" charset="2"/>
              <a:buChar char="Ø"/>
            </a:pPr>
            <a:r>
              <a:rPr lang="en-US" sz="2400" dirty="0"/>
              <a:t>(show diagram) This liver enzyme that… </a:t>
            </a:r>
          </a:p>
          <a:p>
            <a:pPr marL="285750" lvl="0" indent="-285750">
              <a:buFont typeface="Wingdings" panose="05000000000000000000" pitchFamily="2" charset="2"/>
              <a:buChar char="Ø"/>
            </a:pPr>
            <a:r>
              <a:rPr lang="en-US" sz="2400" dirty="0"/>
              <a:t>Sometimes </a:t>
            </a:r>
            <a:r>
              <a:rPr lang="en-US" sz="2400" dirty="0" smtClean="0"/>
              <a:t>gene </a:t>
            </a:r>
            <a:r>
              <a:rPr lang="en-US" sz="2400" dirty="0"/>
              <a:t>that tells the body how to make </a:t>
            </a:r>
            <a:r>
              <a:rPr lang="en-US" sz="2400" dirty="0" smtClean="0"/>
              <a:t>PAH …</a:t>
            </a:r>
            <a:endParaRPr lang="en-US" sz="2400" dirty="0"/>
          </a:p>
          <a:p>
            <a:pPr marL="285750" lvl="0" indent="-285750">
              <a:buFont typeface="Wingdings" panose="05000000000000000000" pitchFamily="2" charset="2"/>
              <a:buChar char="Ø"/>
            </a:pPr>
            <a:r>
              <a:rPr lang="en-US" sz="2400" dirty="0"/>
              <a:t>When this happens </a:t>
            </a:r>
            <a:r>
              <a:rPr lang="en-US" sz="2400" dirty="0" smtClean="0"/>
              <a:t>…</a:t>
            </a:r>
            <a:endParaRPr lang="en-US" sz="2400" dirty="0"/>
          </a:p>
          <a:p>
            <a:pPr marL="742950" lvl="1" indent="-285750">
              <a:buFont typeface="Wingdings" panose="05000000000000000000" pitchFamily="2" charset="2"/>
              <a:buChar char="Ø"/>
            </a:pPr>
            <a:r>
              <a:rPr lang="en-US" sz="2400" dirty="0"/>
              <a:t>Inability to make or recycle a cofactor that is required to help PAH do its job (2</a:t>
            </a:r>
            <a:r>
              <a:rPr lang="en-US" sz="2400" dirty="0" smtClean="0"/>
              <a:t>%) …</a:t>
            </a:r>
          </a:p>
          <a:p>
            <a:endParaRPr lang="en-US" sz="2400" dirty="0"/>
          </a:p>
          <a:p>
            <a:endParaRPr lang="en-US" dirty="0"/>
          </a:p>
        </p:txBody>
      </p:sp>
    </p:spTree>
    <p:extLst>
      <p:ext uri="{BB962C8B-B14F-4D97-AF65-F5344CB8AC3E}">
        <p14:creationId xmlns:p14="http://schemas.microsoft.com/office/powerpoint/2010/main" val="83959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99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Genetic counseling</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65154" cy="978408"/>
          </a:xfrm>
          <a:prstGeom prst="rect">
            <a:avLst/>
          </a:prstGeom>
        </p:spPr>
      </p:pic>
      <p:sp>
        <p:nvSpPr>
          <p:cNvPr id="6" name="TextBox 5"/>
          <p:cNvSpPr txBox="1"/>
          <p:nvPr/>
        </p:nvSpPr>
        <p:spPr>
          <a:xfrm>
            <a:off x="1465154" y="1828800"/>
            <a:ext cx="6553200" cy="2739211"/>
          </a:xfrm>
          <a:prstGeom prst="rect">
            <a:avLst/>
          </a:prstGeom>
          <a:noFill/>
        </p:spPr>
        <p:txBody>
          <a:bodyPr wrap="square" rtlCol="0">
            <a:spAutoFit/>
          </a:bodyPr>
          <a:lstStyle/>
          <a:p>
            <a:pPr lvl="0"/>
            <a:r>
              <a:rPr lang="en-US" sz="2800" b="1" dirty="0"/>
              <a:t>Classic PKU</a:t>
            </a:r>
            <a:endParaRPr lang="en-US" sz="3600" b="1" dirty="0"/>
          </a:p>
          <a:p>
            <a:pPr marL="800100" lvl="1" indent="-342900">
              <a:buFont typeface="Wingdings" panose="05000000000000000000" pitchFamily="2" charset="2"/>
              <a:buChar char="Ø"/>
            </a:pPr>
            <a:r>
              <a:rPr lang="en-US" sz="2400" dirty="0"/>
              <a:t>due to a complete or near-complete deficiency of PAH activity</a:t>
            </a:r>
            <a:endParaRPr lang="en-US" sz="3200" dirty="0"/>
          </a:p>
          <a:p>
            <a:pPr marL="800100" lvl="1" indent="-342900">
              <a:buFont typeface="Wingdings" panose="05000000000000000000" pitchFamily="2" charset="2"/>
              <a:buChar char="Ø"/>
            </a:pPr>
            <a:r>
              <a:rPr lang="en-US" sz="2400" dirty="0"/>
              <a:t>plasma </a:t>
            </a:r>
            <a:r>
              <a:rPr lang="en-US" sz="2400" dirty="0" err="1"/>
              <a:t>phe</a:t>
            </a:r>
            <a:r>
              <a:rPr lang="en-US" sz="2400" dirty="0"/>
              <a:t> concentrations above </a:t>
            </a:r>
            <a:r>
              <a:rPr lang="fa-IR" sz="2400" dirty="0" smtClean="0"/>
              <a:t>1200</a:t>
            </a:r>
            <a:r>
              <a:rPr lang="en-US" sz="2400" dirty="0" smtClean="0"/>
              <a:t>µm/l </a:t>
            </a:r>
            <a:r>
              <a:rPr lang="en-US" sz="2400" dirty="0"/>
              <a:t>in the untreated state</a:t>
            </a:r>
            <a:endParaRPr lang="en-US" sz="3200" dirty="0"/>
          </a:p>
          <a:p>
            <a:pPr marL="800100" lvl="1" indent="-342900">
              <a:buFont typeface="Wingdings" panose="05000000000000000000" pitchFamily="2" charset="2"/>
              <a:buChar char="Ø"/>
            </a:pPr>
            <a:r>
              <a:rPr lang="en-US" sz="2400" dirty="0"/>
              <a:t>must be treated by diet or brain damage will </a:t>
            </a:r>
            <a:r>
              <a:rPr lang="en-US" sz="2400" dirty="0" smtClean="0"/>
              <a:t>develop</a:t>
            </a:r>
            <a:endParaRPr lang="en-US" sz="3200" dirty="0"/>
          </a:p>
        </p:txBody>
      </p:sp>
      <p:sp>
        <p:nvSpPr>
          <p:cNvPr id="7" name="TextBox 6"/>
          <p:cNvSpPr txBox="1"/>
          <p:nvPr/>
        </p:nvSpPr>
        <p:spPr>
          <a:xfrm>
            <a:off x="1295400" y="1296888"/>
            <a:ext cx="5715000" cy="646331"/>
          </a:xfrm>
          <a:prstGeom prst="rect">
            <a:avLst/>
          </a:prstGeom>
          <a:noFill/>
        </p:spPr>
        <p:txBody>
          <a:bodyPr wrap="square" rtlCol="0">
            <a:spAutoFit/>
          </a:bodyPr>
          <a:lstStyle/>
          <a:p>
            <a:r>
              <a:rPr lang="en-US" sz="3600" dirty="0"/>
              <a:t>Three category classification </a:t>
            </a:r>
          </a:p>
        </p:txBody>
      </p:sp>
    </p:spTree>
    <p:extLst>
      <p:ext uri="{BB962C8B-B14F-4D97-AF65-F5344CB8AC3E}">
        <p14:creationId xmlns:p14="http://schemas.microsoft.com/office/powerpoint/2010/main" val="154351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099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Genetic counseling</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65154" cy="978408"/>
          </a:xfrm>
          <a:prstGeom prst="rect">
            <a:avLst/>
          </a:prstGeom>
        </p:spPr>
      </p:pic>
      <p:sp>
        <p:nvSpPr>
          <p:cNvPr id="6" name="TextBox 5"/>
          <p:cNvSpPr txBox="1"/>
          <p:nvPr/>
        </p:nvSpPr>
        <p:spPr>
          <a:xfrm>
            <a:off x="1295400" y="1296888"/>
            <a:ext cx="5715000" cy="646331"/>
          </a:xfrm>
          <a:prstGeom prst="rect">
            <a:avLst/>
          </a:prstGeom>
          <a:noFill/>
        </p:spPr>
        <p:txBody>
          <a:bodyPr wrap="square" rtlCol="0">
            <a:spAutoFit/>
          </a:bodyPr>
          <a:lstStyle/>
          <a:p>
            <a:r>
              <a:rPr lang="en-US" sz="3600" dirty="0"/>
              <a:t>Three category classification </a:t>
            </a:r>
          </a:p>
        </p:txBody>
      </p:sp>
      <p:sp>
        <p:nvSpPr>
          <p:cNvPr id="7" name="TextBox 6"/>
          <p:cNvSpPr txBox="1"/>
          <p:nvPr/>
        </p:nvSpPr>
        <p:spPr>
          <a:xfrm>
            <a:off x="1465154" y="1905000"/>
            <a:ext cx="6764446" cy="2369880"/>
          </a:xfrm>
          <a:prstGeom prst="rect">
            <a:avLst/>
          </a:prstGeom>
          <a:noFill/>
        </p:spPr>
        <p:txBody>
          <a:bodyPr wrap="square" rtlCol="0">
            <a:spAutoFit/>
          </a:bodyPr>
          <a:lstStyle/>
          <a:p>
            <a:pPr lvl="0"/>
            <a:r>
              <a:rPr lang="en-US" sz="2800" b="1" dirty="0"/>
              <a:t>Non-PKU </a:t>
            </a:r>
            <a:r>
              <a:rPr lang="en-US" sz="2800" b="1" dirty="0" err="1" smtClean="0"/>
              <a:t>Hyperphenylalinemia</a:t>
            </a:r>
            <a:endParaRPr lang="en-US" sz="2800" b="1" dirty="0"/>
          </a:p>
          <a:p>
            <a:pPr marL="742950" lvl="1" indent="-285750">
              <a:buFont typeface="Wingdings" panose="05000000000000000000" pitchFamily="2" charset="2"/>
              <a:buChar char="Ø"/>
            </a:pPr>
            <a:r>
              <a:rPr lang="en-US" sz="2400" dirty="0" smtClean="0"/>
              <a:t>also </a:t>
            </a:r>
            <a:r>
              <a:rPr lang="en-US" sz="2400" dirty="0"/>
              <a:t>referred to as benign </a:t>
            </a:r>
            <a:r>
              <a:rPr lang="en-US" sz="2400" dirty="0" err="1" smtClean="0"/>
              <a:t>hyperphenylalinemia</a:t>
            </a:r>
            <a:endParaRPr lang="en-US" sz="2400" dirty="0"/>
          </a:p>
          <a:p>
            <a:pPr marL="742950" lvl="1" indent="-285750">
              <a:buFont typeface="Wingdings" panose="05000000000000000000" pitchFamily="2" charset="2"/>
              <a:buChar char="Ø"/>
            </a:pPr>
            <a:r>
              <a:rPr lang="en-US" sz="2400" dirty="0" smtClean="0"/>
              <a:t>Phe </a:t>
            </a:r>
            <a:r>
              <a:rPr lang="en-US" sz="2400" dirty="0"/>
              <a:t>concentrations consistently above </a:t>
            </a:r>
            <a:r>
              <a:rPr lang="en-US" sz="2400" dirty="0" smtClean="0"/>
              <a:t>normal, </a:t>
            </a:r>
            <a:r>
              <a:rPr lang="en-US" sz="2400" dirty="0"/>
              <a:t>but not high </a:t>
            </a:r>
            <a:r>
              <a:rPr lang="en-US" sz="2400" dirty="0" smtClean="0"/>
              <a:t>to </a:t>
            </a:r>
            <a:r>
              <a:rPr lang="en-US" sz="2400" dirty="0"/>
              <a:t>cause impaired cognitive development</a:t>
            </a:r>
          </a:p>
          <a:p>
            <a:pPr marL="742950" lvl="1" indent="-285750">
              <a:buFont typeface="Wingdings" panose="05000000000000000000" pitchFamily="2" charset="2"/>
              <a:buChar char="Ø"/>
            </a:pPr>
            <a:r>
              <a:rPr lang="en-US" sz="2400" dirty="0"/>
              <a:t>does not need to be treated by </a:t>
            </a:r>
            <a:r>
              <a:rPr lang="en-US" sz="2400" dirty="0" smtClean="0"/>
              <a:t>diet</a:t>
            </a:r>
            <a:endParaRPr lang="en-US" sz="2400" dirty="0"/>
          </a:p>
        </p:txBody>
      </p:sp>
    </p:spTree>
    <p:extLst>
      <p:ext uri="{BB962C8B-B14F-4D97-AF65-F5344CB8AC3E}">
        <p14:creationId xmlns:p14="http://schemas.microsoft.com/office/powerpoint/2010/main" val="875489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65154" cy="978408"/>
          </a:xfrm>
          <a:prstGeom prst="rect">
            <a:avLst/>
          </a:prstGeom>
        </p:spPr>
      </p:pic>
      <p:sp>
        <p:nvSpPr>
          <p:cNvPr id="10" name="TextBox 9"/>
          <p:cNvSpPr txBox="1"/>
          <p:nvPr/>
        </p:nvSpPr>
        <p:spPr>
          <a:xfrm>
            <a:off x="1752600" y="2057400"/>
            <a:ext cx="6934200" cy="3108543"/>
          </a:xfrm>
          <a:prstGeom prst="rect">
            <a:avLst/>
          </a:prstGeom>
          <a:noFill/>
        </p:spPr>
        <p:txBody>
          <a:bodyPr wrap="square" rtlCol="0">
            <a:spAutoFit/>
          </a:bodyPr>
          <a:lstStyle/>
          <a:p>
            <a:pPr lvl="0"/>
            <a:r>
              <a:rPr lang="en-US" sz="2800" b="1" dirty="0"/>
              <a:t>Variant </a:t>
            </a:r>
            <a:r>
              <a:rPr lang="en-US" sz="2800" b="1" dirty="0" smtClean="0"/>
              <a:t>PKU</a:t>
            </a:r>
          </a:p>
          <a:p>
            <a:pPr marL="742950" lvl="1" indent="-285750">
              <a:buFont typeface="Wingdings" panose="05000000000000000000" pitchFamily="2" charset="2"/>
              <a:buChar char="Ø"/>
            </a:pPr>
            <a:r>
              <a:rPr lang="en-US" sz="2400" dirty="0" smtClean="0"/>
              <a:t>intermediate </a:t>
            </a:r>
            <a:r>
              <a:rPr lang="en-US" sz="2400" dirty="0"/>
              <a:t>levels and requires some </a:t>
            </a:r>
            <a:r>
              <a:rPr lang="en-US" sz="2400" dirty="0" smtClean="0"/>
              <a:t>treatment</a:t>
            </a:r>
            <a:endParaRPr lang="en-US" sz="3200" dirty="0"/>
          </a:p>
          <a:p>
            <a:pPr marL="742950" lvl="1" indent="-285750">
              <a:buFont typeface="Wingdings" panose="05000000000000000000" pitchFamily="2" charset="2"/>
              <a:buChar char="Ø"/>
            </a:pPr>
            <a:r>
              <a:rPr lang="en-US" sz="2400" dirty="0"/>
              <a:t>intermediate levels between PKU and benign </a:t>
            </a:r>
            <a:r>
              <a:rPr lang="en-US" sz="2400" dirty="0" err="1"/>
              <a:t>hyperphenylalinemia</a:t>
            </a:r>
            <a:endParaRPr lang="en-US" sz="3200" dirty="0"/>
          </a:p>
          <a:p>
            <a:pPr marL="742950" lvl="1" indent="-285750">
              <a:buFont typeface="Wingdings" panose="05000000000000000000" pitchFamily="2" charset="2"/>
              <a:buChar char="Ø"/>
            </a:pPr>
            <a:r>
              <a:rPr lang="en-US" sz="2400" dirty="0"/>
              <a:t>many metabolic geneticists choose to treat these patients with a modified diet that may not be as restrictive as for those with classical </a:t>
            </a:r>
            <a:r>
              <a:rPr lang="en-US" sz="2400" dirty="0" smtClean="0"/>
              <a:t>PKU</a:t>
            </a:r>
            <a:endParaRPr lang="en-US" sz="3200" dirty="0"/>
          </a:p>
        </p:txBody>
      </p:sp>
      <p:sp>
        <p:nvSpPr>
          <p:cNvPr id="6" name="Title 1"/>
          <p:cNvSpPr txBox="1">
            <a:spLocks/>
          </p:cNvSpPr>
          <p:nvPr/>
        </p:nvSpPr>
        <p:spPr>
          <a:xfrm>
            <a:off x="457200" y="26099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Genetic counseling</a:t>
            </a:r>
            <a:endParaRPr lang="en-US" dirty="0"/>
          </a:p>
        </p:txBody>
      </p:sp>
      <p:sp>
        <p:nvSpPr>
          <p:cNvPr id="11" name="TextBox 10"/>
          <p:cNvSpPr txBox="1"/>
          <p:nvPr/>
        </p:nvSpPr>
        <p:spPr>
          <a:xfrm>
            <a:off x="1295400" y="1296888"/>
            <a:ext cx="5715000" cy="646331"/>
          </a:xfrm>
          <a:prstGeom prst="rect">
            <a:avLst/>
          </a:prstGeom>
          <a:noFill/>
        </p:spPr>
        <p:txBody>
          <a:bodyPr wrap="square" rtlCol="0">
            <a:spAutoFit/>
          </a:bodyPr>
          <a:lstStyle/>
          <a:p>
            <a:r>
              <a:rPr lang="en-US" sz="3600" dirty="0"/>
              <a:t>Three category classification </a:t>
            </a:r>
          </a:p>
        </p:txBody>
      </p:sp>
    </p:spTree>
    <p:extLst>
      <p:ext uri="{BB962C8B-B14F-4D97-AF65-F5344CB8AC3E}">
        <p14:creationId xmlns:p14="http://schemas.microsoft.com/office/powerpoint/2010/main" val="3964436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1371600"/>
            <a:ext cx="7010400" cy="3359061"/>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400" dirty="0" smtClean="0"/>
              <a:t>The most common amino acids metabolic disorder</a:t>
            </a:r>
          </a:p>
          <a:p>
            <a:pPr marL="342900" indent="-342900">
              <a:lnSpc>
                <a:spcPct val="150000"/>
              </a:lnSpc>
              <a:buFont typeface="Wingdings" panose="05000000000000000000" pitchFamily="2" charset="2"/>
              <a:buChar char="Ø"/>
            </a:pPr>
            <a:r>
              <a:rPr lang="en-US" sz="2400" dirty="0" smtClean="0"/>
              <a:t>Mutations in phenylalanine hydroxylase</a:t>
            </a:r>
          </a:p>
          <a:p>
            <a:pPr marL="342900" indent="-342900">
              <a:lnSpc>
                <a:spcPct val="150000"/>
              </a:lnSpc>
              <a:buFont typeface="Wingdings" panose="05000000000000000000" pitchFamily="2" charset="2"/>
              <a:buChar char="Ø"/>
            </a:pPr>
            <a:r>
              <a:rPr lang="en-US" sz="2400" dirty="0" smtClean="0"/>
              <a:t>Accumulation of phenylalanine in brain</a:t>
            </a:r>
          </a:p>
          <a:p>
            <a:pPr marL="342900" indent="-342900">
              <a:lnSpc>
                <a:spcPct val="150000"/>
              </a:lnSpc>
              <a:buFont typeface="Wingdings" panose="05000000000000000000" pitchFamily="2" charset="2"/>
              <a:buChar char="Ø"/>
            </a:pPr>
            <a:r>
              <a:rPr lang="en-US" sz="2400" dirty="0" smtClean="0"/>
              <a:t>Mental retardation and …</a:t>
            </a:r>
          </a:p>
          <a:p>
            <a:pPr marL="342900" indent="-342900">
              <a:lnSpc>
                <a:spcPct val="150000"/>
              </a:lnSpc>
              <a:buFont typeface="Wingdings" panose="05000000000000000000" pitchFamily="2" charset="2"/>
              <a:buChar char="Ø"/>
            </a:pPr>
            <a:r>
              <a:rPr lang="en-US" sz="2400" dirty="0" smtClean="0"/>
              <a:t>New born screening</a:t>
            </a:r>
          </a:p>
          <a:p>
            <a:pPr marL="342900" indent="-342900">
              <a:lnSpc>
                <a:spcPct val="150000"/>
              </a:lnSpc>
              <a:buFont typeface="Wingdings" panose="05000000000000000000" pitchFamily="2" charset="2"/>
              <a:buChar char="Ø"/>
            </a:pPr>
            <a:r>
              <a:rPr lang="en-US" sz="2400" dirty="0" smtClean="0"/>
              <a:t>A phenylalanine poor diet or …</a:t>
            </a:r>
            <a:endParaRPr lang="en-US" sz="24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267466"/>
            <a:ext cx="10667562" cy="7811266"/>
          </a:xfrm>
        </p:spPr>
      </p:pic>
      <p:sp>
        <p:nvSpPr>
          <p:cNvPr id="2" name="Title 1"/>
          <p:cNvSpPr>
            <a:spLocks noGrp="1"/>
          </p:cNvSpPr>
          <p:nvPr>
            <p:ph type="title"/>
          </p:nvPr>
        </p:nvSpPr>
        <p:spPr>
          <a:xfrm>
            <a:off x="762000" y="29029"/>
            <a:ext cx="6477000" cy="1143000"/>
          </a:xfrm>
        </p:spPr>
        <p:txBody>
          <a:bodyPr>
            <a:noAutofit/>
          </a:bodyPr>
          <a:lstStyle/>
          <a:p>
            <a:pPr algn="l"/>
            <a:r>
              <a:rPr lang="en-US" sz="6000" dirty="0" smtClean="0">
                <a:solidFill>
                  <a:srgbClr val="FF0000"/>
                </a:solidFill>
                <a:latin typeface="A.C.M.E. Secret Agent" panose="020B0603050302020204" pitchFamily="34" charset="0"/>
              </a:rPr>
              <a:t> introduction</a:t>
            </a:r>
            <a:endParaRPr lang="en-US" sz="4800" dirty="0">
              <a:solidFill>
                <a:srgbClr val="FF0000"/>
              </a:solidFill>
              <a:latin typeface="A.C.M.E. Secret Agent" panose="020B0603050302020204" pitchFamily="34" charset="0"/>
            </a:endParaRPr>
          </a:p>
        </p:txBody>
      </p:sp>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73479"/>
            <a:ext cx="1054100" cy="1054100"/>
          </a:xfrm>
          <a:prstGeom prst="rect">
            <a:avLst/>
          </a:prstGeom>
        </p:spPr>
      </p:pic>
    </p:spTree>
    <p:extLst>
      <p:ext uri="{BB962C8B-B14F-4D97-AF65-F5344CB8AC3E}">
        <p14:creationId xmlns:p14="http://schemas.microsoft.com/office/powerpoint/2010/main" val="11018880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65154" cy="978408"/>
          </a:xfrm>
          <a:prstGeom prst="rect">
            <a:avLst/>
          </a:prstGeom>
        </p:spPr>
      </p:pic>
      <p:sp>
        <p:nvSpPr>
          <p:cNvPr id="5" name="Title 1"/>
          <p:cNvSpPr txBox="1">
            <a:spLocks/>
          </p:cNvSpPr>
          <p:nvPr/>
        </p:nvSpPr>
        <p:spPr>
          <a:xfrm>
            <a:off x="457200" y="26099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Genetic counseling</a:t>
            </a:r>
            <a:endParaRPr lang="en-US" dirty="0"/>
          </a:p>
        </p:txBody>
      </p:sp>
      <p:sp>
        <p:nvSpPr>
          <p:cNvPr id="7" name="TextBox 6"/>
          <p:cNvSpPr txBox="1"/>
          <p:nvPr/>
        </p:nvSpPr>
        <p:spPr>
          <a:xfrm>
            <a:off x="1295400" y="1296888"/>
            <a:ext cx="5715000" cy="646331"/>
          </a:xfrm>
          <a:prstGeom prst="rect">
            <a:avLst/>
          </a:prstGeom>
          <a:noFill/>
        </p:spPr>
        <p:txBody>
          <a:bodyPr wrap="square" rtlCol="0">
            <a:spAutoFit/>
          </a:bodyPr>
          <a:lstStyle/>
          <a:p>
            <a:r>
              <a:rPr lang="en-US" sz="3600" dirty="0"/>
              <a:t>Inheritance</a:t>
            </a:r>
          </a:p>
        </p:txBody>
      </p:sp>
      <p:sp>
        <p:nvSpPr>
          <p:cNvPr id="8" name="TextBox 7"/>
          <p:cNvSpPr txBox="1"/>
          <p:nvPr/>
        </p:nvSpPr>
        <p:spPr>
          <a:xfrm>
            <a:off x="1752600" y="2057400"/>
            <a:ext cx="7010400" cy="4154984"/>
          </a:xfrm>
          <a:prstGeom prst="rect">
            <a:avLst/>
          </a:prstGeom>
          <a:noFill/>
        </p:spPr>
        <p:txBody>
          <a:bodyPr wrap="square" rtlCol="0">
            <a:spAutoFit/>
          </a:bodyPr>
          <a:lstStyle/>
          <a:p>
            <a:pPr marL="457200" lvl="0" indent="-457200">
              <a:buFont typeface="Wingdings" panose="05000000000000000000" pitchFamily="2" charset="2"/>
              <a:buChar char="Ø"/>
            </a:pPr>
            <a:r>
              <a:rPr lang="en-US" sz="2400" dirty="0" smtClean="0"/>
              <a:t>PKU </a:t>
            </a:r>
            <a:r>
              <a:rPr lang="en-US" sz="2400" dirty="0"/>
              <a:t>is inherited in an AR </a:t>
            </a:r>
            <a:r>
              <a:rPr lang="en-US" sz="2400" dirty="0" smtClean="0"/>
              <a:t>fashion</a:t>
            </a:r>
          </a:p>
          <a:p>
            <a:pPr marL="457200" lvl="0" indent="-457200">
              <a:buFont typeface="Wingdings" panose="05000000000000000000" pitchFamily="2" charset="2"/>
              <a:buChar char="Ø"/>
            </a:pPr>
            <a:r>
              <a:rPr lang="en-US" sz="2400" dirty="0"/>
              <a:t>Autosomal </a:t>
            </a:r>
            <a:r>
              <a:rPr lang="en-US" sz="2400" dirty="0" smtClean="0"/>
              <a:t>means</a:t>
            </a:r>
          </a:p>
          <a:p>
            <a:pPr marL="457200" lvl="0" indent="-457200">
              <a:buFont typeface="Wingdings" panose="05000000000000000000" pitchFamily="2" charset="2"/>
              <a:buChar char="Ø"/>
            </a:pPr>
            <a:r>
              <a:rPr lang="en-US" sz="2400" dirty="0"/>
              <a:t>Recessive </a:t>
            </a:r>
            <a:r>
              <a:rPr lang="en-US" sz="2400" dirty="0" smtClean="0"/>
              <a:t>means</a:t>
            </a:r>
          </a:p>
          <a:p>
            <a:pPr marL="457200" lvl="0" indent="-457200">
              <a:buFont typeface="Wingdings" panose="05000000000000000000" pitchFamily="2" charset="2"/>
              <a:buChar char="Ø"/>
            </a:pPr>
            <a:r>
              <a:rPr lang="en-US" sz="2400" dirty="0"/>
              <a:t>We assume that you and your </a:t>
            </a:r>
            <a:r>
              <a:rPr lang="en-US" sz="2400" dirty="0" smtClean="0"/>
              <a:t>partner are carriers</a:t>
            </a:r>
          </a:p>
          <a:p>
            <a:pPr marL="457200" indent="-457200">
              <a:buFont typeface="Wingdings" panose="05000000000000000000" pitchFamily="2" charset="2"/>
              <a:buChar char="Ø"/>
            </a:pPr>
            <a:r>
              <a:rPr lang="en-US" sz="2400" dirty="0"/>
              <a:t>Two carriers </a:t>
            </a:r>
            <a:r>
              <a:rPr lang="en-US" sz="2400" dirty="0" smtClean="0"/>
              <a:t>have:</a:t>
            </a:r>
          </a:p>
          <a:p>
            <a:pPr marL="914400" lvl="1" indent="-457200">
              <a:buFont typeface="Wingdings" panose="05000000000000000000" pitchFamily="2" charset="2"/>
              <a:buChar char="Ø"/>
            </a:pPr>
            <a:r>
              <a:rPr lang="en-US" sz="2400" dirty="0" smtClean="0"/>
              <a:t>25% </a:t>
            </a:r>
            <a:r>
              <a:rPr lang="en-US" sz="2400" dirty="0"/>
              <a:t>chance for each pregnancy that the baby will have PKU </a:t>
            </a:r>
            <a:endParaRPr lang="en-US" sz="2400" dirty="0" smtClean="0"/>
          </a:p>
          <a:p>
            <a:pPr marL="914400" lvl="1" indent="-457200">
              <a:buFont typeface="Wingdings" panose="05000000000000000000" pitchFamily="2" charset="2"/>
              <a:buChar char="Ø"/>
            </a:pPr>
            <a:r>
              <a:rPr lang="en-US" sz="2400" dirty="0" smtClean="0"/>
              <a:t>50</a:t>
            </a:r>
            <a:r>
              <a:rPr lang="en-US" sz="2400" dirty="0"/>
              <a:t> % chance of having a child that is a carrier just like the </a:t>
            </a:r>
            <a:r>
              <a:rPr lang="en-US" sz="2400" dirty="0" smtClean="0"/>
              <a:t>parents</a:t>
            </a:r>
          </a:p>
          <a:p>
            <a:pPr marL="914400" lvl="1" indent="-457200">
              <a:buFont typeface="Wingdings" panose="05000000000000000000" pitchFamily="2" charset="2"/>
              <a:buChar char="Ø"/>
            </a:pPr>
            <a:r>
              <a:rPr lang="en-US" sz="2400" dirty="0" smtClean="0"/>
              <a:t>25</a:t>
            </a:r>
            <a:r>
              <a:rPr lang="en-US" sz="2400" dirty="0"/>
              <a:t>% chance of having a child with both functional </a:t>
            </a:r>
            <a:r>
              <a:rPr lang="en-US" sz="2400" dirty="0" smtClean="0"/>
              <a:t>copies </a:t>
            </a: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275" y="953008"/>
            <a:ext cx="5505450" cy="5505450"/>
          </a:xfrm>
          <a:prstGeom prst="rect">
            <a:avLst/>
          </a:prstGeom>
        </p:spPr>
      </p:pic>
    </p:spTree>
    <p:extLst>
      <p:ext uri="{BB962C8B-B14F-4D97-AF65-F5344CB8AC3E}">
        <p14:creationId xmlns:p14="http://schemas.microsoft.com/office/powerpoint/2010/main" val="179205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1000"/>
                                        <p:tgtEl>
                                          <p:spTgt spid="8">
                                            <p:txEl>
                                              <p:pRg st="4" end="4"/>
                                            </p:txEl>
                                          </p:spTgt>
                                        </p:tgtEl>
                                      </p:cBhvr>
                                    </p:animEffect>
                                    <p:anim calcmode="lin" valueType="num">
                                      <p:cBhvr>
                                        <p:cTn id="3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fade">
                                      <p:cBhvr>
                                        <p:cTn id="38" dur="1000"/>
                                        <p:tgtEl>
                                          <p:spTgt spid="8">
                                            <p:txEl>
                                              <p:pRg st="5" end="5"/>
                                            </p:txEl>
                                          </p:spTgt>
                                        </p:tgtEl>
                                      </p:cBhvr>
                                    </p:animEffect>
                                    <p:anim calcmode="lin" valueType="num">
                                      <p:cBhvr>
                                        <p:cTn id="3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fade">
                                      <p:cBhvr>
                                        <p:cTn id="43" dur="1000"/>
                                        <p:tgtEl>
                                          <p:spTgt spid="8">
                                            <p:txEl>
                                              <p:pRg st="6" end="6"/>
                                            </p:txEl>
                                          </p:spTgt>
                                        </p:tgtEl>
                                      </p:cBhvr>
                                    </p:animEffect>
                                    <p:anim calcmode="lin" valueType="num">
                                      <p:cBhvr>
                                        <p:cTn id="4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xEl>
                                              <p:pRg st="7" end="7"/>
                                            </p:txEl>
                                          </p:spTgt>
                                        </p:tgtEl>
                                        <p:attrNameLst>
                                          <p:attrName>style.visibility</p:attrName>
                                        </p:attrNameLst>
                                      </p:cBhvr>
                                      <p:to>
                                        <p:strVal val="visible"/>
                                      </p:to>
                                    </p:set>
                                    <p:animEffect transition="in" filter="fade">
                                      <p:cBhvr>
                                        <p:cTn id="48" dur="1000"/>
                                        <p:tgtEl>
                                          <p:spTgt spid="8">
                                            <p:txEl>
                                              <p:pRg st="7" end="7"/>
                                            </p:txEl>
                                          </p:spTgt>
                                        </p:tgtEl>
                                      </p:cBhvr>
                                    </p:animEffect>
                                    <p:anim calcmode="lin" valueType="num">
                                      <p:cBhvr>
                                        <p:cTn id="49"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a:t>
            </a:r>
            <a:endParaRPr lang="en-US" dirty="0"/>
          </a:p>
        </p:txBody>
      </p:sp>
      <p:sp>
        <p:nvSpPr>
          <p:cNvPr id="6" name="TextBox 5"/>
          <p:cNvSpPr txBox="1"/>
          <p:nvPr/>
        </p:nvSpPr>
        <p:spPr>
          <a:xfrm>
            <a:off x="1371600" y="1438659"/>
            <a:ext cx="4114800" cy="646331"/>
          </a:xfrm>
          <a:prstGeom prst="rect">
            <a:avLst/>
          </a:prstGeom>
          <a:noFill/>
        </p:spPr>
        <p:txBody>
          <a:bodyPr wrap="square" rtlCol="0">
            <a:spAutoFit/>
          </a:bodyPr>
          <a:lstStyle/>
          <a:p>
            <a:r>
              <a:rPr lang="en-US" sz="3600" b="1" dirty="0"/>
              <a:t>Diet therapy</a:t>
            </a:r>
            <a:endParaRPr lang="en-US" sz="3600" dirty="0"/>
          </a:p>
        </p:txBody>
      </p:sp>
      <p:pic>
        <p:nvPicPr>
          <p:cNvPr id="7" name="Picture 6"/>
          <p:cNvPicPr>
            <a:picLocks noChangeAspect="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76200" y="-68580"/>
            <a:ext cx="1905000" cy="1440180"/>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828800" y="2084990"/>
            <a:ext cx="6019800" cy="4011010"/>
          </a:xfrm>
          <a:prstGeom prst="rect">
            <a:avLst/>
          </a:prstGeom>
        </p:spPr>
      </p:pic>
    </p:spTree>
    <p:extLst>
      <p:ext uri="{BB962C8B-B14F-4D97-AF65-F5344CB8AC3E}">
        <p14:creationId xmlns:p14="http://schemas.microsoft.com/office/powerpoint/2010/main" val="72633534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b="1" dirty="0"/>
              <a:t>Management</a:t>
            </a:r>
            <a:endParaRPr lang="en-US" dirty="0"/>
          </a:p>
        </p:txBody>
      </p:sp>
      <p:sp>
        <p:nvSpPr>
          <p:cNvPr id="5" name="TextBox 4"/>
          <p:cNvSpPr txBox="1"/>
          <p:nvPr/>
        </p:nvSpPr>
        <p:spPr>
          <a:xfrm>
            <a:off x="1676400" y="2325469"/>
            <a:ext cx="4876800" cy="523220"/>
          </a:xfrm>
          <a:prstGeom prst="rect">
            <a:avLst/>
          </a:prstGeom>
          <a:noFill/>
        </p:spPr>
        <p:txBody>
          <a:bodyPr wrap="square" rtlCol="0">
            <a:spAutoFit/>
          </a:bodyPr>
          <a:lstStyle/>
          <a:p>
            <a:r>
              <a:rPr lang="en-US" sz="2800" dirty="0" err="1"/>
              <a:t>Glycomacropeptide</a:t>
            </a:r>
            <a:endParaRPr lang="en-US" sz="3200" dirty="0"/>
          </a:p>
        </p:txBody>
      </p:sp>
      <p:pic>
        <p:nvPicPr>
          <p:cNvPr id="6" name="Picture 5"/>
          <p:cNvPicPr>
            <a:picLocks noChangeAspect="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76200" y="-68580"/>
            <a:ext cx="1905000" cy="1440180"/>
          </a:xfrm>
          <a:prstGeom prst="rect">
            <a:avLst/>
          </a:prstGeom>
        </p:spPr>
      </p:pic>
      <p:sp>
        <p:nvSpPr>
          <p:cNvPr id="7" name="TextBox 6"/>
          <p:cNvSpPr txBox="1"/>
          <p:nvPr/>
        </p:nvSpPr>
        <p:spPr>
          <a:xfrm>
            <a:off x="1371600" y="1438659"/>
            <a:ext cx="4114800" cy="646331"/>
          </a:xfrm>
          <a:prstGeom prst="rect">
            <a:avLst/>
          </a:prstGeom>
          <a:noFill/>
        </p:spPr>
        <p:txBody>
          <a:bodyPr wrap="square" rtlCol="0">
            <a:spAutoFit/>
          </a:bodyPr>
          <a:lstStyle/>
          <a:p>
            <a:r>
              <a:rPr lang="en-US" sz="3600" b="1" dirty="0"/>
              <a:t>Diet therapy</a:t>
            </a:r>
            <a:endParaRPr lang="en-US" sz="3600" dirty="0"/>
          </a:p>
        </p:txBody>
      </p:sp>
    </p:spTree>
    <p:extLst>
      <p:ext uri="{BB962C8B-B14F-4D97-AF65-F5344CB8AC3E}">
        <p14:creationId xmlns:p14="http://schemas.microsoft.com/office/powerpoint/2010/main" val="4242771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600200"/>
            <a:ext cx="7315200" cy="707886"/>
          </a:xfrm>
          <a:prstGeom prst="rect">
            <a:avLst/>
          </a:prstGeom>
          <a:noFill/>
        </p:spPr>
        <p:txBody>
          <a:bodyPr wrap="square" rtlCol="0">
            <a:spAutoFit/>
          </a:bodyPr>
          <a:lstStyle/>
          <a:p>
            <a:r>
              <a:rPr lang="en-US" sz="4000" b="1" dirty="0" err="1"/>
              <a:t>Tetrahydrobiopterin</a:t>
            </a:r>
            <a:r>
              <a:rPr lang="en-US" sz="4000" b="1" dirty="0"/>
              <a:t> </a:t>
            </a:r>
          </a:p>
        </p:txBody>
      </p:sp>
      <p:sp>
        <p:nvSpPr>
          <p:cNvPr id="5" name="Title 1"/>
          <p:cNvSpPr>
            <a:spLocks noGrp="1"/>
          </p:cNvSpPr>
          <p:nvPr>
            <p:ph type="title"/>
          </p:nvPr>
        </p:nvSpPr>
        <p:spPr>
          <a:xfrm>
            <a:off x="457200" y="274638"/>
            <a:ext cx="8229600" cy="1143000"/>
          </a:xfrm>
        </p:spPr>
        <p:txBody>
          <a:bodyPr/>
          <a:lstStyle/>
          <a:p>
            <a:r>
              <a:rPr lang="en-US" b="1" dirty="0"/>
              <a:t>Management</a:t>
            </a:r>
            <a:endParaRPr lang="en-US" dirty="0"/>
          </a:p>
        </p:txBody>
      </p:sp>
      <p:pic>
        <p:nvPicPr>
          <p:cNvPr id="6" name="Picture 5"/>
          <p:cNvPicPr>
            <a:picLocks noChangeAspect="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76200" y="-68580"/>
            <a:ext cx="1905000" cy="1440180"/>
          </a:xfrm>
          <a:prstGeom prst="rect">
            <a:avLst/>
          </a:prstGeom>
        </p:spPr>
      </p:pic>
      <p:sp>
        <p:nvSpPr>
          <p:cNvPr id="7" name="TextBox 6"/>
          <p:cNvSpPr txBox="1"/>
          <p:nvPr/>
        </p:nvSpPr>
        <p:spPr>
          <a:xfrm>
            <a:off x="1333500" y="2490648"/>
            <a:ext cx="6934200" cy="2585323"/>
          </a:xfrm>
          <a:prstGeom prst="rect">
            <a:avLst/>
          </a:prstGeom>
          <a:noFill/>
        </p:spPr>
        <p:txBody>
          <a:bodyPr wrap="square" rtlCol="0">
            <a:spAutoFit/>
          </a:bodyPr>
          <a:lstStyle/>
          <a:p>
            <a:pPr marL="285750" indent="-285750">
              <a:buFont typeface="Wingdings" panose="05000000000000000000" pitchFamily="2" charset="2"/>
              <a:buChar char="Ø"/>
            </a:pPr>
            <a:r>
              <a:rPr lang="en-US" dirty="0"/>
              <a:t>Some mutations are associated with a BH4-sensitive </a:t>
            </a:r>
            <a:r>
              <a:rPr lang="en-US" dirty="0" smtClean="0"/>
              <a:t>phenotype</a:t>
            </a:r>
          </a:p>
          <a:p>
            <a:pPr marL="285750" indent="-285750">
              <a:buFont typeface="Wingdings" panose="05000000000000000000" pitchFamily="2" charset="2"/>
              <a:buChar char="Ø"/>
            </a:pPr>
            <a:r>
              <a:rPr lang="en-US" dirty="0" smtClean="0"/>
              <a:t>Giving BH4 </a:t>
            </a:r>
            <a:r>
              <a:rPr lang="en-US" dirty="0"/>
              <a:t>results in an increase in the activity of PAH that is </a:t>
            </a:r>
            <a:r>
              <a:rPr lang="en-US" dirty="0" smtClean="0"/>
              <a:t>sufficient…</a:t>
            </a:r>
          </a:p>
          <a:p>
            <a:pPr marL="285750" indent="-285750">
              <a:buFont typeface="Wingdings" panose="05000000000000000000" pitchFamily="2" charset="2"/>
              <a:buChar char="Ø"/>
            </a:pPr>
            <a:r>
              <a:rPr lang="en-US" dirty="0" smtClean="0"/>
              <a:t>In this mutations there is substantial </a:t>
            </a:r>
            <a:r>
              <a:rPr lang="en-US" dirty="0"/>
              <a:t>residual </a:t>
            </a:r>
            <a:r>
              <a:rPr lang="en-US" dirty="0" smtClean="0"/>
              <a:t>activity of PAH</a:t>
            </a:r>
          </a:p>
          <a:p>
            <a:pPr marL="285750" indent="-285750">
              <a:buFont typeface="Wingdings" panose="05000000000000000000" pitchFamily="2" charset="2"/>
              <a:buChar char="Ø"/>
            </a:pPr>
            <a:r>
              <a:rPr lang="en-US" dirty="0" smtClean="0"/>
              <a:t>Mechanism </a:t>
            </a:r>
            <a:r>
              <a:rPr lang="en-US" dirty="0"/>
              <a:t>seems to be </a:t>
            </a:r>
            <a:r>
              <a:rPr lang="en-US" dirty="0" err="1"/>
              <a:t>stabilisation</a:t>
            </a:r>
            <a:r>
              <a:rPr lang="en-US" dirty="0"/>
              <a:t> of the PAH tetramer </a:t>
            </a:r>
            <a:r>
              <a:rPr lang="en-US" dirty="0" smtClean="0"/>
              <a:t>by:</a:t>
            </a:r>
          </a:p>
          <a:p>
            <a:pPr marL="742950" lvl="1" indent="-285750">
              <a:buFont typeface="Wingdings" panose="05000000000000000000" pitchFamily="2" charset="2"/>
              <a:buChar char="Ø"/>
            </a:pPr>
            <a:r>
              <a:rPr lang="en-US" dirty="0"/>
              <a:t>P</a:t>
            </a:r>
            <a:r>
              <a:rPr lang="en-US" dirty="0" smtClean="0"/>
              <a:t>reventing </a:t>
            </a:r>
            <a:r>
              <a:rPr lang="en-US" dirty="0" err="1" smtClean="0"/>
              <a:t>misfolding</a:t>
            </a:r>
            <a:endParaRPr lang="en-US" dirty="0" smtClean="0"/>
          </a:p>
          <a:p>
            <a:pPr marL="742950" lvl="1" indent="-285750">
              <a:buFont typeface="Wingdings" panose="05000000000000000000" pitchFamily="2" charset="2"/>
              <a:buChar char="Ø"/>
            </a:pPr>
            <a:r>
              <a:rPr lang="en-US" dirty="0"/>
              <a:t>S</a:t>
            </a:r>
            <a:r>
              <a:rPr lang="en-US" dirty="0" smtClean="0"/>
              <a:t>ubunit aggregation</a:t>
            </a:r>
          </a:p>
          <a:p>
            <a:pPr marL="742950" lvl="1" indent="-285750">
              <a:buFont typeface="Wingdings" panose="05000000000000000000" pitchFamily="2" charset="2"/>
              <a:buChar char="Ø"/>
            </a:pPr>
            <a:r>
              <a:rPr lang="en-US" dirty="0" err="1"/>
              <a:t>P</a:t>
            </a:r>
            <a:r>
              <a:rPr lang="en-US" dirty="0" err="1" smtClean="0"/>
              <a:t>roteolytic</a:t>
            </a:r>
            <a:r>
              <a:rPr lang="en-US" dirty="0" smtClean="0"/>
              <a:t> degradation</a:t>
            </a:r>
          </a:p>
          <a:p>
            <a:pPr marL="742950" lvl="1" indent="-285750">
              <a:buFont typeface="Wingdings" panose="05000000000000000000" pitchFamily="2" charset="2"/>
              <a:buChar char="Ø"/>
            </a:pPr>
            <a:r>
              <a:rPr lang="en-US" dirty="0" smtClean="0"/>
              <a:t>Thermal </a:t>
            </a:r>
            <a:r>
              <a:rPr lang="en-US" dirty="0"/>
              <a:t>inactivation</a:t>
            </a:r>
          </a:p>
        </p:txBody>
      </p:sp>
    </p:spTree>
    <p:extLst>
      <p:ext uri="{BB962C8B-B14F-4D97-AF65-F5344CB8AC3E}">
        <p14:creationId xmlns:p14="http://schemas.microsoft.com/office/powerpoint/2010/main" val="196900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Effect transition="in" filter="fade">
                                      <p:cBhvr>
                                        <p:cTn id="3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524000"/>
            <a:ext cx="5715000" cy="707886"/>
          </a:xfrm>
          <a:prstGeom prst="rect">
            <a:avLst/>
          </a:prstGeom>
          <a:noFill/>
        </p:spPr>
        <p:txBody>
          <a:bodyPr wrap="square" rtlCol="0">
            <a:spAutoFit/>
          </a:bodyPr>
          <a:lstStyle/>
          <a:p>
            <a:r>
              <a:rPr lang="en-US" sz="4000" b="1" dirty="0"/>
              <a:t>Large neutral </a:t>
            </a:r>
            <a:r>
              <a:rPr lang="en-US" sz="4000" b="1" dirty="0" err="1" smtClean="0"/>
              <a:t>aminoacids</a:t>
            </a:r>
            <a:endParaRPr lang="en-US" sz="4000" dirty="0"/>
          </a:p>
        </p:txBody>
      </p:sp>
      <p:sp>
        <p:nvSpPr>
          <p:cNvPr id="5" name="Title 1"/>
          <p:cNvSpPr>
            <a:spLocks noGrp="1"/>
          </p:cNvSpPr>
          <p:nvPr>
            <p:ph type="title"/>
          </p:nvPr>
        </p:nvSpPr>
        <p:spPr>
          <a:xfrm>
            <a:off x="457200" y="274638"/>
            <a:ext cx="8229600" cy="1143000"/>
          </a:xfrm>
        </p:spPr>
        <p:txBody>
          <a:bodyPr/>
          <a:lstStyle/>
          <a:p>
            <a:r>
              <a:rPr lang="en-US" b="1" dirty="0"/>
              <a:t>Management</a:t>
            </a:r>
            <a:endParaRPr lang="en-US" dirty="0"/>
          </a:p>
        </p:txBody>
      </p:sp>
      <p:pic>
        <p:nvPicPr>
          <p:cNvPr id="6" name="Picture 5"/>
          <p:cNvPicPr>
            <a:picLocks noChangeAspect="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76200" y="-68580"/>
            <a:ext cx="1905000" cy="1440180"/>
          </a:xfrm>
          <a:prstGeom prst="rect">
            <a:avLst/>
          </a:prstGeom>
        </p:spPr>
      </p:pic>
    </p:spTree>
    <p:extLst>
      <p:ext uri="{BB962C8B-B14F-4D97-AF65-F5344CB8AC3E}">
        <p14:creationId xmlns:p14="http://schemas.microsoft.com/office/powerpoint/2010/main" val="4106535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447800"/>
            <a:ext cx="7620000" cy="707886"/>
          </a:xfrm>
          <a:prstGeom prst="rect">
            <a:avLst/>
          </a:prstGeom>
          <a:noFill/>
        </p:spPr>
        <p:txBody>
          <a:bodyPr wrap="square" rtlCol="0">
            <a:spAutoFit/>
          </a:bodyPr>
          <a:lstStyle/>
          <a:p>
            <a:r>
              <a:rPr lang="en-US" sz="4000" b="1" dirty="0"/>
              <a:t>Phenylalanine ammonia </a:t>
            </a:r>
            <a:r>
              <a:rPr lang="en-US" sz="4000" b="1" dirty="0" err="1" smtClean="0"/>
              <a:t>lyase</a:t>
            </a:r>
            <a:r>
              <a:rPr lang="en-US" sz="4000" b="1" dirty="0" smtClean="0"/>
              <a:t>(PAL)</a:t>
            </a:r>
            <a:endParaRPr lang="en-US" sz="4000" dirty="0"/>
          </a:p>
        </p:txBody>
      </p:sp>
      <p:sp>
        <p:nvSpPr>
          <p:cNvPr id="5" name="Title 1"/>
          <p:cNvSpPr>
            <a:spLocks noGrp="1"/>
          </p:cNvSpPr>
          <p:nvPr>
            <p:ph type="title"/>
          </p:nvPr>
        </p:nvSpPr>
        <p:spPr>
          <a:xfrm>
            <a:off x="457200" y="274638"/>
            <a:ext cx="8229600" cy="1143000"/>
          </a:xfrm>
        </p:spPr>
        <p:txBody>
          <a:bodyPr/>
          <a:lstStyle/>
          <a:p>
            <a:r>
              <a:rPr lang="en-US" b="1" dirty="0"/>
              <a:t>Management</a:t>
            </a:r>
            <a:endParaRPr lang="en-US" dirty="0"/>
          </a:p>
        </p:txBody>
      </p:sp>
      <p:pic>
        <p:nvPicPr>
          <p:cNvPr id="6" name="Picture 5"/>
          <p:cNvPicPr>
            <a:picLocks noChangeAspect="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76200" y="-68580"/>
            <a:ext cx="1905000" cy="1440180"/>
          </a:xfrm>
          <a:prstGeom prst="rect">
            <a:avLst/>
          </a:prstGeom>
        </p:spPr>
      </p:pic>
      <p:sp>
        <p:nvSpPr>
          <p:cNvPr id="7" name="TextBox 6"/>
          <p:cNvSpPr txBox="1"/>
          <p:nvPr/>
        </p:nvSpPr>
        <p:spPr>
          <a:xfrm>
            <a:off x="1600200" y="2155686"/>
            <a:ext cx="7162800" cy="286232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Bacterial enzyme</a:t>
            </a:r>
          </a:p>
          <a:p>
            <a:pPr marL="342900" indent="-342900">
              <a:buFont typeface="Wingdings" panose="05000000000000000000" pitchFamily="2" charset="2"/>
              <a:buChar char="Ø"/>
            </a:pPr>
            <a:r>
              <a:rPr lang="en-US" sz="2000" dirty="0" smtClean="0"/>
              <a:t>This </a:t>
            </a:r>
            <a:r>
              <a:rPr lang="en-US" sz="2000" dirty="0"/>
              <a:t>enzyme converts phenylalanine to trans-</a:t>
            </a:r>
            <a:r>
              <a:rPr lang="en-US" sz="2000" dirty="0" err="1"/>
              <a:t>cinnamic</a:t>
            </a:r>
            <a:r>
              <a:rPr lang="en-US" sz="2000" dirty="0"/>
              <a:t> </a:t>
            </a:r>
            <a:r>
              <a:rPr lang="en-US" sz="2000" dirty="0" smtClean="0"/>
              <a:t>acid</a:t>
            </a:r>
          </a:p>
          <a:p>
            <a:pPr marL="342900" indent="-342900">
              <a:buFont typeface="Wingdings" panose="05000000000000000000" pitchFamily="2" charset="2"/>
              <a:buChar char="Ø"/>
            </a:pPr>
            <a:r>
              <a:rPr lang="en-US" sz="2000" dirty="0" smtClean="0"/>
              <a:t>Can remove Phe from blood</a:t>
            </a:r>
          </a:p>
          <a:p>
            <a:pPr marL="342900" indent="-342900">
              <a:buFont typeface="Wingdings" panose="05000000000000000000" pitchFamily="2" charset="2"/>
              <a:buChar char="Ø"/>
            </a:pPr>
            <a:r>
              <a:rPr lang="en-US" sz="2000" dirty="0" smtClean="0"/>
              <a:t>Also can Removes Phe from </a:t>
            </a:r>
            <a:r>
              <a:rPr lang="en-US" sz="2000" dirty="0"/>
              <a:t>amino acids </a:t>
            </a:r>
            <a:r>
              <a:rPr lang="en-US" sz="2000" dirty="0" err="1" smtClean="0"/>
              <a:t>enterorecirculation</a:t>
            </a:r>
            <a:endParaRPr lang="en-US" sz="2000" dirty="0" smtClean="0"/>
          </a:p>
          <a:p>
            <a:pPr marL="342900" indent="-342900">
              <a:buFont typeface="Wingdings" panose="05000000000000000000" pitchFamily="2" charset="2"/>
              <a:buChar char="Ø"/>
            </a:pPr>
            <a:r>
              <a:rPr lang="en-US" sz="2000" dirty="0"/>
              <a:t>I</a:t>
            </a:r>
            <a:r>
              <a:rPr lang="en-US" sz="2000" dirty="0" smtClean="0"/>
              <a:t>n </a:t>
            </a:r>
            <a:r>
              <a:rPr lang="en-US" sz="2000" dirty="0"/>
              <a:t>mouse models of </a:t>
            </a:r>
            <a:r>
              <a:rPr lang="en-US" sz="2000" dirty="0" smtClean="0"/>
              <a:t>PKU </a:t>
            </a:r>
            <a:r>
              <a:rPr lang="en-US" sz="2000" dirty="0"/>
              <a:t>subcutaneously </a:t>
            </a:r>
            <a:r>
              <a:rPr lang="en-US" sz="2000" dirty="0" smtClean="0"/>
              <a:t>delivering…</a:t>
            </a:r>
          </a:p>
          <a:p>
            <a:pPr marL="342900" indent="-342900">
              <a:buFont typeface="Wingdings" panose="05000000000000000000" pitchFamily="2" charset="2"/>
              <a:buChar char="Ø"/>
            </a:pPr>
            <a:r>
              <a:rPr lang="en-US" sz="2000" dirty="0" smtClean="0"/>
              <a:t>Problems for therapeutic using of this enzyme</a:t>
            </a:r>
          </a:p>
          <a:p>
            <a:pPr marL="800100" lvl="1" indent="-342900">
              <a:buFont typeface="Wingdings" panose="05000000000000000000" pitchFamily="2" charset="2"/>
              <a:buChar char="Ø"/>
            </a:pPr>
            <a:r>
              <a:rPr lang="en-US" sz="2000" dirty="0" smtClean="0"/>
              <a:t>Protein aggregation after producing in </a:t>
            </a:r>
            <a:r>
              <a:rPr lang="en-US" sz="2000" dirty="0" err="1" smtClean="0"/>
              <a:t>E.coli</a:t>
            </a:r>
            <a:endParaRPr lang="en-US" sz="2000" dirty="0" smtClean="0"/>
          </a:p>
          <a:p>
            <a:pPr marL="800100" lvl="1" indent="-342900">
              <a:buFont typeface="Wingdings" panose="05000000000000000000" pitchFamily="2" charset="2"/>
              <a:buChar char="Ø"/>
            </a:pPr>
            <a:r>
              <a:rPr lang="en-US" sz="2000" dirty="0" smtClean="0"/>
              <a:t>Proteases in stomach and intestine break down the enzyme</a:t>
            </a:r>
          </a:p>
          <a:p>
            <a:pPr marL="800100" lvl="1" indent="-342900">
              <a:buFont typeface="Wingdings" panose="05000000000000000000" pitchFamily="2" charset="2"/>
              <a:buChar char="Ø"/>
            </a:pPr>
            <a:r>
              <a:rPr lang="en-US" sz="2000" dirty="0" smtClean="0"/>
              <a:t>Low PH can deactivate the enzyme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66800"/>
            <a:ext cx="9144000" cy="4316422"/>
          </a:xfrm>
          <a:prstGeom prst="rect">
            <a:avLst/>
          </a:prstGeom>
        </p:spPr>
      </p:pic>
    </p:spTree>
    <p:extLst>
      <p:ext uri="{BB962C8B-B14F-4D97-AF65-F5344CB8AC3E}">
        <p14:creationId xmlns:p14="http://schemas.microsoft.com/office/powerpoint/2010/main" val="131862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500"/>
                                        <p:tgtEl>
                                          <p:spTgt spid="7">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fade">
                                      <p:cBhvr>
                                        <p:cTn id="33" dur="500"/>
                                        <p:tgtEl>
                                          <p:spTgt spid="7">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447800"/>
            <a:ext cx="4572000" cy="707886"/>
          </a:xfrm>
          <a:prstGeom prst="rect">
            <a:avLst/>
          </a:prstGeom>
          <a:noFill/>
        </p:spPr>
        <p:txBody>
          <a:bodyPr wrap="square" rtlCol="0">
            <a:spAutoFit/>
          </a:bodyPr>
          <a:lstStyle/>
          <a:p>
            <a:r>
              <a:rPr lang="en-US" sz="4000" b="1" dirty="0"/>
              <a:t>Gene </a:t>
            </a:r>
            <a:r>
              <a:rPr lang="en-US" sz="4000" b="1" dirty="0" smtClean="0"/>
              <a:t>therapy</a:t>
            </a:r>
            <a:endParaRPr lang="en-US" sz="4000" dirty="0"/>
          </a:p>
        </p:txBody>
      </p:sp>
      <p:sp>
        <p:nvSpPr>
          <p:cNvPr id="5" name="Title 1"/>
          <p:cNvSpPr>
            <a:spLocks noGrp="1"/>
          </p:cNvSpPr>
          <p:nvPr>
            <p:ph type="title"/>
          </p:nvPr>
        </p:nvSpPr>
        <p:spPr>
          <a:xfrm>
            <a:off x="457200" y="274638"/>
            <a:ext cx="8229600" cy="1143000"/>
          </a:xfrm>
        </p:spPr>
        <p:txBody>
          <a:bodyPr/>
          <a:lstStyle/>
          <a:p>
            <a:r>
              <a:rPr lang="en-US" b="1" dirty="0"/>
              <a:t>Management</a:t>
            </a:r>
            <a:endParaRPr lang="en-US" dirty="0"/>
          </a:p>
        </p:txBody>
      </p:sp>
      <p:pic>
        <p:nvPicPr>
          <p:cNvPr id="6" name="Picture 5"/>
          <p:cNvPicPr>
            <a:picLocks noChangeAspect="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76200" y="-68580"/>
            <a:ext cx="1905000" cy="1440180"/>
          </a:xfrm>
          <a:prstGeom prst="rect">
            <a:avLst/>
          </a:prstGeom>
        </p:spPr>
      </p:pic>
    </p:spTree>
    <p:extLst>
      <p:ext uri="{BB962C8B-B14F-4D97-AF65-F5344CB8AC3E}">
        <p14:creationId xmlns:p14="http://schemas.microsoft.com/office/powerpoint/2010/main" val="1736145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63" y="-76200"/>
            <a:ext cx="9828045" cy="6934200"/>
          </a:xfrm>
          <a:prstGeom prst="rect">
            <a:avLst/>
          </a:prstGeom>
        </p:spPr>
      </p:pic>
    </p:spTree>
    <p:extLst>
      <p:ext uri="{BB962C8B-B14F-4D97-AF65-F5344CB8AC3E}">
        <p14:creationId xmlns:p14="http://schemas.microsoft.com/office/powerpoint/2010/main" val="2817554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History</a:t>
            </a:r>
            <a:endParaRPr lang="en-US" dirty="0"/>
          </a:p>
        </p:txBody>
      </p:sp>
      <p:sp>
        <p:nvSpPr>
          <p:cNvPr id="3" name="Content Placeholder 2"/>
          <p:cNvSpPr>
            <a:spLocks noGrp="1"/>
          </p:cNvSpPr>
          <p:nvPr>
            <p:ph idx="1"/>
          </p:nvPr>
        </p:nvSpPr>
        <p:spPr>
          <a:xfrm>
            <a:off x="1219200" y="1676400"/>
            <a:ext cx="7467600" cy="4449763"/>
          </a:xfrm>
        </p:spPr>
        <p:txBody>
          <a:bodyPr>
            <a:normAutofit lnSpcReduction="10000"/>
          </a:bodyPr>
          <a:lstStyle/>
          <a:p>
            <a:r>
              <a:rPr lang="en-US" sz="2800" dirty="0" err="1"/>
              <a:t>Asborn</a:t>
            </a:r>
            <a:r>
              <a:rPr lang="en-US" sz="2800" dirty="0"/>
              <a:t> </a:t>
            </a:r>
            <a:r>
              <a:rPr lang="en-US" sz="2800" dirty="0" err="1" smtClean="0"/>
              <a:t>Folling</a:t>
            </a:r>
            <a:r>
              <a:rPr lang="en-US" sz="2800" dirty="0" smtClean="0"/>
              <a:t> in 1934</a:t>
            </a:r>
          </a:p>
          <a:p>
            <a:pPr lvl="1"/>
            <a:r>
              <a:rPr lang="en-US" sz="2400" dirty="0" err="1" smtClean="0"/>
              <a:t>Imbecilitas</a:t>
            </a:r>
            <a:r>
              <a:rPr lang="en-US" sz="2400" dirty="0" smtClean="0"/>
              <a:t> </a:t>
            </a:r>
            <a:r>
              <a:rPr lang="en-US" sz="2400" dirty="0" err="1" smtClean="0"/>
              <a:t>phenylpyrouvica</a:t>
            </a:r>
            <a:endParaRPr lang="en-US" sz="2400" dirty="0" smtClean="0"/>
          </a:p>
          <a:p>
            <a:r>
              <a:rPr lang="en-US" sz="2800" dirty="0"/>
              <a:t>Lionel </a:t>
            </a:r>
            <a:r>
              <a:rPr lang="en-US" sz="2800" dirty="0" smtClean="0"/>
              <a:t>Penrose in 1935</a:t>
            </a:r>
          </a:p>
          <a:p>
            <a:pPr lvl="1"/>
            <a:r>
              <a:rPr lang="en-US" sz="2400" dirty="0" smtClean="0"/>
              <a:t>Phenylketonuria</a:t>
            </a:r>
          </a:p>
          <a:p>
            <a:r>
              <a:rPr lang="en-US" sz="2800" dirty="0"/>
              <a:t>Robert Guthrie </a:t>
            </a:r>
            <a:r>
              <a:rPr lang="en-US" sz="2800" dirty="0" smtClean="0"/>
              <a:t>in 1960</a:t>
            </a:r>
          </a:p>
          <a:p>
            <a:pPr lvl="1"/>
            <a:r>
              <a:rPr lang="en-US" sz="2400" dirty="0"/>
              <a:t>Population screening for PKU in newborns (Guthrie and </a:t>
            </a:r>
            <a:r>
              <a:rPr lang="en-US" sz="2400" dirty="0" smtClean="0"/>
              <a:t>Susi) 1963</a:t>
            </a:r>
          </a:p>
          <a:p>
            <a:pPr marL="514350" indent="-457200"/>
            <a:r>
              <a:rPr lang="en-US" sz="2800" dirty="0" smtClean="0"/>
              <a:t>Mapping PAH gene in 12q22-24.1 in 1980</a:t>
            </a:r>
          </a:p>
          <a:p>
            <a:pPr marL="514350" indent="-457200"/>
            <a:r>
              <a:rPr lang="en-US" sz="2800" dirty="0" smtClean="0"/>
              <a:t>Determination of standard serum phenylalanine concentration in 1990</a:t>
            </a:r>
          </a:p>
          <a:p>
            <a:pPr marL="514350" indent="-457200"/>
            <a:endParaRPr lang="en-US" sz="2800"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746" y="-76200"/>
            <a:ext cx="1470546" cy="1549566"/>
          </a:xfrm>
          <a:prstGeom prst="rect">
            <a:avLst/>
          </a:prstGeom>
        </p:spPr>
      </p:pic>
    </p:spTree>
    <p:extLst>
      <p:ext uri="{BB962C8B-B14F-4D97-AF65-F5344CB8AC3E}">
        <p14:creationId xmlns:p14="http://schemas.microsoft.com/office/powerpoint/2010/main" val="212058099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Epidemiology</a:t>
            </a:r>
            <a:endParaRPr lang="en-US" dirty="0"/>
          </a:p>
        </p:txBody>
      </p:sp>
      <p:sp>
        <p:nvSpPr>
          <p:cNvPr id="3" name="Content Placeholder 2"/>
          <p:cNvSpPr>
            <a:spLocks noGrp="1"/>
          </p:cNvSpPr>
          <p:nvPr>
            <p:ph idx="1"/>
          </p:nvPr>
        </p:nvSpPr>
        <p:spPr>
          <a:xfrm>
            <a:off x="1143000" y="1524000"/>
            <a:ext cx="8001000" cy="762000"/>
          </a:xfrm>
        </p:spPr>
        <p:txBody>
          <a:bodyPr>
            <a:normAutofit fontScale="92500"/>
          </a:bodyPr>
          <a:lstStyle/>
          <a:p>
            <a:r>
              <a:rPr lang="en-US" b="1" dirty="0"/>
              <a:t>The prevalence </a:t>
            </a:r>
            <a:r>
              <a:rPr lang="en-US" b="1" dirty="0" smtClean="0"/>
              <a:t>varies </a:t>
            </a:r>
            <a:r>
              <a:rPr lang="en-US" b="1" dirty="0"/>
              <a:t>widely around the </a:t>
            </a:r>
            <a:r>
              <a:rPr lang="en-US" b="1" dirty="0" smtClean="0"/>
              <a:t>world</a:t>
            </a:r>
          </a:p>
          <a:p>
            <a:pPr marL="457200" lvl="1" indent="0">
              <a:buNone/>
            </a:pPr>
            <a:endParaRPr lang="en-US" dirty="0" smtClean="0"/>
          </a:p>
        </p:txBody>
      </p:sp>
      <p:sp>
        <p:nvSpPr>
          <p:cNvPr id="4" name="TextBox 3"/>
          <p:cNvSpPr txBox="1"/>
          <p:nvPr/>
        </p:nvSpPr>
        <p:spPr>
          <a:xfrm>
            <a:off x="2133600" y="2133600"/>
            <a:ext cx="7391400" cy="3046988"/>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In Europe: 1/10 000 live births (in about 1/4 000 in Turkey and in Northern Ireland) </a:t>
            </a:r>
          </a:p>
          <a:p>
            <a:pPr marL="342900" indent="-342900">
              <a:buFont typeface="Wingdings" panose="05000000000000000000" pitchFamily="2" charset="2"/>
              <a:buChar char="Ø"/>
            </a:pPr>
            <a:r>
              <a:rPr lang="en-US" sz="2400" dirty="0"/>
              <a:t>In USA: 1/15 000</a:t>
            </a:r>
          </a:p>
          <a:p>
            <a:pPr marL="342900" indent="-342900">
              <a:buFont typeface="Wingdings" panose="05000000000000000000" pitchFamily="2" charset="2"/>
              <a:buChar char="Ø"/>
            </a:pPr>
            <a:r>
              <a:rPr lang="en-US" sz="2400" dirty="0"/>
              <a:t>In Latin America: varies from 1/50 000 to 1/25 000</a:t>
            </a:r>
          </a:p>
          <a:p>
            <a:pPr marL="342900" indent="-342900">
              <a:buFont typeface="Wingdings" panose="05000000000000000000" pitchFamily="2" charset="2"/>
              <a:buChar char="Ø"/>
            </a:pPr>
            <a:r>
              <a:rPr lang="en-US" sz="2400" dirty="0"/>
              <a:t>In Asia: 1/15 000 to 1/100 500 births in regions of China, less than 1/200 000 in Thailand</a:t>
            </a:r>
          </a:p>
          <a:p>
            <a:pPr marL="342900" indent="-342900">
              <a:buFont typeface="Wingdings" panose="05000000000000000000" pitchFamily="2" charset="2"/>
              <a:buChar char="Ø"/>
            </a:pPr>
            <a:r>
              <a:rPr lang="en-US" sz="2400" dirty="0"/>
              <a:t>In Africa: have a very low prevalence of </a:t>
            </a:r>
            <a:r>
              <a:rPr lang="en-US" sz="2400" dirty="0" smtClean="0"/>
              <a:t>phenylketonuria</a:t>
            </a:r>
            <a:endParaRPr lang="en-US" sz="2400" dirty="0"/>
          </a:p>
        </p:txBody>
      </p:sp>
      <p:sp>
        <p:nvSpPr>
          <p:cNvPr id="5" name="TextBox 4"/>
          <p:cNvSpPr txBox="1"/>
          <p:nvPr/>
        </p:nvSpPr>
        <p:spPr>
          <a:xfrm>
            <a:off x="2209800" y="5168782"/>
            <a:ext cx="5105400" cy="707886"/>
          </a:xfrm>
          <a:prstGeom prst="rect">
            <a:avLst/>
          </a:prstGeom>
          <a:noFill/>
        </p:spPr>
        <p:txBody>
          <a:bodyPr wrap="square" rtlCol="0">
            <a:spAutoFit/>
          </a:bodyPr>
          <a:lstStyle/>
          <a:p>
            <a:pPr lvl="1" indent="-457200">
              <a:buFont typeface="Wingdings" panose="05000000000000000000" pitchFamily="2" charset="2"/>
              <a:buChar char="Ø"/>
            </a:pPr>
            <a:r>
              <a:rPr lang="en-US" sz="4000" dirty="0"/>
              <a:t>In </a:t>
            </a:r>
            <a:r>
              <a:rPr lang="en-US" sz="4000" dirty="0" smtClean="0"/>
              <a:t>Iran:</a:t>
            </a:r>
            <a:endParaRPr lang="en-US" sz="4000" dirty="0"/>
          </a:p>
        </p:txBody>
      </p:sp>
      <p:sp>
        <p:nvSpPr>
          <p:cNvPr id="6" name="TextBox 5"/>
          <p:cNvSpPr txBox="1"/>
          <p:nvPr/>
        </p:nvSpPr>
        <p:spPr>
          <a:xfrm>
            <a:off x="2133600" y="2133600"/>
            <a:ext cx="8382000" cy="2123658"/>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1982 in Tehran:</a:t>
            </a:r>
          </a:p>
          <a:p>
            <a:pPr lvl="1"/>
            <a:r>
              <a:rPr lang="en-US" sz="2000" dirty="0"/>
              <a:t>8833live births</a:t>
            </a:r>
          </a:p>
          <a:p>
            <a:pPr lvl="1"/>
            <a:r>
              <a:rPr lang="en-US" sz="2000" dirty="0" smtClean="0"/>
              <a:t>7 </a:t>
            </a:r>
            <a:r>
              <a:rPr lang="en-US" sz="2000" dirty="0"/>
              <a:t>minor </a:t>
            </a:r>
            <a:r>
              <a:rPr lang="en-US" sz="2000" dirty="0" err="1" smtClean="0"/>
              <a:t>hyperphenylalaninaemia</a:t>
            </a:r>
            <a:r>
              <a:rPr lang="en-US" sz="2000" dirty="0" smtClean="0"/>
              <a:t> and </a:t>
            </a:r>
            <a:r>
              <a:rPr lang="en-US" sz="2000" dirty="0"/>
              <a:t>1 </a:t>
            </a:r>
            <a:r>
              <a:rPr lang="en-US" sz="2000" dirty="0" smtClean="0"/>
              <a:t>PKU</a:t>
            </a:r>
            <a:r>
              <a:rPr lang="en-US" sz="2000" baseline="30000" dirty="0" smtClean="0"/>
              <a:t>1</a:t>
            </a:r>
            <a:endParaRPr lang="en-US" sz="2000" baseline="30000" dirty="0"/>
          </a:p>
          <a:p>
            <a:pPr marL="342900" indent="-342900">
              <a:buFont typeface="Wingdings" panose="05000000000000000000" pitchFamily="2" charset="2"/>
              <a:buChar char="Ø"/>
            </a:pPr>
            <a:r>
              <a:rPr lang="en-US" sz="2400" dirty="0"/>
              <a:t>1996-2001 in Shiraz:</a:t>
            </a:r>
          </a:p>
          <a:p>
            <a:pPr lvl="1"/>
            <a:r>
              <a:rPr lang="en-US" sz="2000" dirty="0"/>
              <a:t>27.2/100 </a:t>
            </a:r>
            <a:r>
              <a:rPr lang="en-US" sz="2000" dirty="0" smtClean="0"/>
              <a:t>000</a:t>
            </a:r>
            <a:r>
              <a:rPr lang="en-US" sz="2000" baseline="30000" dirty="0" smtClean="0"/>
              <a:t>2</a:t>
            </a:r>
          </a:p>
          <a:p>
            <a:pPr marL="342900" indent="-342900">
              <a:buFont typeface="Wingdings" panose="05000000000000000000" pitchFamily="2" charset="2"/>
              <a:buChar char="Ø"/>
            </a:pPr>
            <a:r>
              <a:rPr lang="en-US" sz="2400" dirty="0" smtClean="0"/>
              <a:t>Just in </a:t>
            </a:r>
            <a:r>
              <a:rPr lang="en-US" sz="2400" dirty="0" err="1" smtClean="0"/>
              <a:t>consanguit</a:t>
            </a:r>
            <a:r>
              <a:rPr lang="en-US" sz="2400" dirty="0" err="1"/>
              <a:t>y</a:t>
            </a:r>
            <a:endParaRPr lang="en-US" sz="2400" dirty="0"/>
          </a:p>
        </p:txBody>
      </p:sp>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53181"/>
            <a:ext cx="2038350" cy="1524000"/>
          </a:xfrm>
          <a:prstGeom prst="rect">
            <a:avLst/>
          </a:prstGeom>
        </p:spPr>
      </p:pic>
      <p:sp>
        <p:nvSpPr>
          <p:cNvPr id="8" name="TextBox 7"/>
          <p:cNvSpPr txBox="1"/>
          <p:nvPr/>
        </p:nvSpPr>
        <p:spPr>
          <a:xfrm>
            <a:off x="1860460" y="4909872"/>
            <a:ext cx="7086600" cy="738664"/>
          </a:xfrm>
          <a:prstGeom prst="rect">
            <a:avLst/>
          </a:prstGeom>
          <a:noFill/>
        </p:spPr>
        <p:txBody>
          <a:bodyPr wrap="square" rtlCol="0">
            <a:spAutoFit/>
          </a:bodyPr>
          <a:lstStyle/>
          <a:p>
            <a:r>
              <a:rPr lang="en-US" sz="1400" dirty="0" smtClean="0"/>
              <a:t>1.</a:t>
            </a:r>
            <a:r>
              <a:rPr lang="en-US" sz="1400" dirty="0"/>
              <a:t>  </a:t>
            </a:r>
            <a:r>
              <a:rPr lang="en-US" sz="1400" dirty="0" err="1"/>
              <a:t>Farhud</a:t>
            </a:r>
            <a:r>
              <a:rPr lang="en-US" sz="1400" dirty="0"/>
              <a:t> D, </a:t>
            </a:r>
            <a:r>
              <a:rPr lang="en-US" sz="1400" dirty="0" err="1"/>
              <a:t>Kbiri</a:t>
            </a:r>
            <a:r>
              <a:rPr lang="en-US" sz="1400" dirty="0"/>
              <a:t> M. Incidence of Phenylketonuria in Iran. Indian J </a:t>
            </a:r>
            <a:r>
              <a:rPr lang="en-US" sz="1400" dirty="0" err="1"/>
              <a:t>Pediatr</a:t>
            </a:r>
            <a:r>
              <a:rPr lang="en-US" sz="1400" dirty="0"/>
              <a:t>. 1982;49(400):685–8</a:t>
            </a:r>
          </a:p>
          <a:p>
            <a:r>
              <a:rPr lang="fa-IR" sz="1400" dirty="0"/>
              <a:t>2</a:t>
            </a:r>
            <a:r>
              <a:rPr lang="en-US" sz="1400" dirty="0" smtClean="0"/>
              <a:t>.</a:t>
            </a:r>
            <a:r>
              <a:rPr lang="en-US" sz="1400" dirty="0"/>
              <a:t>  </a:t>
            </a:r>
            <a:r>
              <a:rPr lang="en-US" sz="1400" dirty="0" err="1"/>
              <a:t>Golbahar</a:t>
            </a:r>
            <a:r>
              <a:rPr lang="en-US" sz="1400" dirty="0"/>
              <a:t> Y, </a:t>
            </a:r>
            <a:r>
              <a:rPr lang="en-US" sz="1400" dirty="0" err="1"/>
              <a:t>Honardar</a:t>
            </a:r>
            <a:r>
              <a:rPr lang="en-US" sz="1400" dirty="0"/>
              <a:t> Z. Selective screening of Phenylketonuria, </a:t>
            </a:r>
            <a:r>
              <a:rPr lang="en-US" sz="1400" dirty="0" err="1"/>
              <a:t>Tyrosinemia</a:t>
            </a:r>
            <a:r>
              <a:rPr lang="en-US" sz="1400" dirty="0"/>
              <a:t> and Maple Syrup Urine </a:t>
            </a:r>
            <a:r>
              <a:rPr lang="en-US" sz="1400" dirty="0" err="1"/>
              <a:t>Diseasse</a:t>
            </a:r>
            <a:r>
              <a:rPr lang="en-US" sz="1400" dirty="0"/>
              <a:t> in southern Iran. Iran J Med Sci. 2002;27(3);134-5</a:t>
            </a:r>
            <a:r>
              <a:rPr lang="en-US" sz="1400" dirty="0" smtClean="0"/>
              <a:t>.</a:t>
            </a:r>
            <a:endParaRPr lang="en-US" sz="1400" dirty="0"/>
          </a:p>
        </p:txBody>
      </p:sp>
    </p:spTree>
    <p:extLst>
      <p:ext uri="{BB962C8B-B14F-4D97-AF65-F5344CB8AC3E}">
        <p14:creationId xmlns:p14="http://schemas.microsoft.com/office/powerpoint/2010/main" val="419627427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22" presetClass="exit" presetSubtype="4" fill="hold" grpId="1" nodeType="withEffect">
                                  <p:stCondLst>
                                    <p:cond delay="0"/>
                                  </p:stCondLst>
                                  <p:childTnLst>
                                    <p:animEffect transition="out" filter="wipe(down)">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42" presetClass="path" presetSubtype="0" accel="50000" decel="50000" fill="hold" grpId="1" nodeType="withEffect">
                                  <p:stCondLst>
                                    <p:cond delay="0"/>
                                  </p:stCondLst>
                                  <p:childTnLst>
                                    <p:animMotion origin="layout" path="M -3.33333E-6 -4.07407E-6 L -0.14583 -0.54976 " pathEditMode="relative" rAng="0" ptsTypes="AA">
                                      <p:cBhvr>
                                        <p:cTn id="27" dur="750" fill="hold"/>
                                        <p:tgtEl>
                                          <p:spTgt spid="5"/>
                                        </p:tgtEl>
                                        <p:attrNameLst>
                                          <p:attrName>ppt_x</p:attrName>
                                          <p:attrName>ppt_y</p:attrName>
                                        </p:attrNameLst>
                                      </p:cBhvr>
                                      <p:rCtr x="-7292" y="-27500"/>
                                    </p:animMotion>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4" fill="hold" grpId="1" nodeType="clickEffect">
                                  <p:stCondLst>
                                    <p:cond delay="0"/>
                                  </p:stCondLst>
                                  <p:childTnLst>
                                    <p:animEffect transition="out" filter="wipe(down)">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Genetic</a:t>
            </a:r>
            <a:r>
              <a:rPr lang="en-US" b="1" dirty="0"/>
              <a:t>s</a:t>
            </a:r>
          </a:p>
        </p:txBody>
      </p:sp>
      <p:sp>
        <p:nvSpPr>
          <p:cNvPr id="4" name="TextBox 3"/>
          <p:cNvSpPr txBox="1"/>
          <p:nvPr/>
        </p:nvSpPr>
        <p:spPr>
          <a:xfrm>
            <a:off x="1822361" y="3639111"/>
            <a:ext cx="3810000" cy="1631216"/>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t>Deletions</a:t>
            </a:r>
            <a:endParaRPr lang="en-US" sz="2000" dirty="0"/>
          </a:p>
          <a:p>
            <a:pPr marL="285750" indent="-285750">
              <a:buFont typeface="Wingdings" panose="05000000000000000000" pitchFamily="2" charset="2"/>
              <a:buChar char="Ø"/>
            </a:pPr>
            <a:r>
              <a:rPr lang="en-US" sz="2000" dirty="0" smtClean="0"/>
              <a:t>Insertions</a:t>
            </a:r>
            <a:endParaRPr lang="en-US" sz="2000" dirty="0"/>
          </a:p>
          <a:p>
            <a:pPr marL="285750" indent="-285750">
              <a:buFont typeface="Wingdings" panose="05000000000000000000" pitchFamily="2" charset="2"/>
              <a:buChar char="Ø"/>
            </a:pPr>
            <a:r>
              <a:rPr lang="en-US" sz="2000" dirty="0" smtClean="0"/>
              <a:t>Missense </a:t>
            </a:r>
            <a:r>
              <a:rPr lang="en-US" sz="2000" dirty="0"/>
              <a:t>mutations</a:t>
            </a:r>
          </a:p>
          <a:p>
            <a:pPr marL="285750" indent="-285750">
              <a:buFont typeface="Wingdings" panose="05000000000000000000" pitchFamily="2" charset="2"/>
              <a:buChar char="Ø"/>
            </a:pPr>
            <a:r>
              <a:rPr lang="en-US" sz="2000" dirty="0" smtClean="0"/>
              <a:t>Splicing </a:t>
            </a:r>
            <a:r>
              <a:rPr lang="en-US" sz="2000" dirty="0"/>
              <a:t>defects</a:t>
            </a:r>
          </a:p>
          <a:p>
            <a:pPr marL="285750" indent="-285750">
              <a:buFont typeface="Wingdings" panose="05000000000000000000" pitchFamily="2" charset="2"/>
              <a:buChar char="Ø"/>
            </a:pPr>
            <a:r>
              <a:rPr lang="en-US" sz="2000" dirty="0" smtClean="0"/>
              <a:t>Nonsense mutations</a:t>
            </a:r>
            <a:endParaRPr lang="en-US" sz="2000" dirty="0"/>
          </a:p>
        </p:txBody>
      </p:sp>
      <p:sp>
        <p:nvSpPr>
          <p:cNvPr id="5" name="TextBox 4"/>
          <p:cNvSpPr txBox="1"/>
          <p:nvPr/>
        </p:nvSpPr>
        <p:spPr>
          <a:xfrm>
            <a:off x="1371600" y="3639111"/>
            <a:ext cx="5257800" cy="1938992"/>
          </a:xfrm>
          <a:prstGeom prst="rect">
            <a:avLst/>
          </a:prstGeom>
          <a:noFill/>
        </p:spPr>
        <p:txBody>
          <a:bodyPr wrap="square" rtlCol="0">
            <a:spAutoFit/>
          </a:bodyPr>
          <a:lstStyle/>
          <a:p>
            <a:pPr marL="800100" lvl="1" indent="-342900">
              <a:buFont typeface="Wingdings" panose="05000000000000000000" pitchFamily="2" charset="2"/>
              <a:buChar char="Ø"/>
            </a:pPr>
            <a:r>
              <a:rPr lang="en-US" sz="2000" dirty="0"/>
              <a:t>50% </a:t>
            </a:r>
            <a:r>
              <a:rPr lang="en-US" sz="2000" dirty="0" err="1"/>
              <a:t>mis</a:t>
            </a:r>
            <a:r>
              <a:rPr lang="en-US" sz="2000" dirty="0"/>
              <a:t>-sense</a:t>
            </a:r>
          </a:p>
          <a:p>
            <a:pPr marL="800100" lvl="1" indent="-342900">
              <a:buFont typeface="Wingdings" panose="05000000000000000000" pitchFamily="2" charset="2"/>
              <a:buChar char="Ø"/>
            </a:pPr>
            <a:r>
              <a:rPr lang="en-US" sz="2000" dirty="0"/>
              <a:t>10% splice junction</a:t>
            </a:r>
          </a:p>
          <a:p>
            <a:pPr marL="800100" lvl="1" indent="-342900">
              <a:buFont typeface="Wingdings" panose="05000000000000000000" pitchFamily="2" charset="2"/>
              <a:buChar char="Ø"/>
            </a:pPr>
            <a:r>
              <a:rPr lang="en-US" sz="2000" dirty="0"/>
              <a:t>Position and nature of the mutation dictates its effect PAH activity</a:t>
            </a:r>
          </a:p>
          <a:p>
            <a:pPr marL="800100" lvl="1" indent="-342900">
              <a:buFont typeface="Wingdings" panose="05000000000000000000" pitchFamily="2" charset="2"/>
              <a:buChar char="Ø"/>
            </a:pPr>
            <a:r>
              <a:rPr lang="en-US" sz="2000" dirty="0"/>
              <a:t>5% of mutations do not affect PAH </a:t>
            </a:r>
            <a:r>
              <a:rPr lang="en-US" sz="2000" dirty="0" smtClean="0"/>
              <a:t>activity</a:t>
            </a:r>
            <a:endParaRPr lang="en-US" sz="2000" dirty="0"/>
          </a:p>
        </p:txBody>
      </p:sp>
      <p:sp>
        <p:nvSpPr>
          <p:cNvPr id="8" name="TextBox 7"/>
          <p:cNvSpPr txBox="1"/>
          <p:nvPr/>
        </p:nvSpPr>
        <p:spPr>
          <a:xfrm>
            <a:off x="1371600" y="1700119"/>
            <a:ext cx="7620000" cy="1938992"/>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PAH gene consists of 13 exons, on 12q24.1 </a:t>
            </a:r>
          </a:p>
          <a:p>
            <a:pPr marL="342900" indent="-342900">
              <a:buFont typeface="Wingdings" panose="05000000000000000000" pitchFamily="2" charset="2"/>
              <a:buChar char="Ø"/>
            </a:pPr>
            <a:r>
              <a:rPr lang="en-US" sz="2400" dirty="0"/>
              <a:t>Mutations in all areas of gene</a:t>
            </a:r>
          </a:p>
          <a:p>
            <a:pPr marL="342900" indent="-342900">
              <a:buFont typeface="Wingdings" panose="05000000000000000000" pitchFamily="2" charset="2"/>
              <a:buChar char="Ø"/>
            </a:pPr>
            <a:r>
              <a:rPr lang="en-US" sz="2400" dirty="0"/>
              <a:t>Inherited as an autosomal recessive condition</a:t>
            </a:r>
          </a:p>
          <a:p>
            <a:pPr marL="342900" indent="-342900">
              <a:buFont typeface="Wingdings" panose="05000000000000000000" pitchFamily="2" charset="2"/>
              <a:buChar char="Ø"/>
            </a:pPr>
            <a:r>
              <a:rPr lang="en-US" sz="2400" dirty="0"/>
              <a:t>The Human PAH Mutation Knowledgebase (hPAHdb) of 548 separate </a:t>
            </a:r>
            <a:r>
              <a:rPr lang="en-US" sz="2400" dirty="0" smtClean="0"/>
              <a:t>mutations:</a:t>
            </a:r>
            <a:endParaRPr lang="en-US" sz="2400" dirty="0"/>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9050"/>
            <a:ext cx="1752600" cy="1314450"/>
          </a:xfrm>
          <a:prstGeom prst="rect">
            <a:avLst/>
          </a:prstGeom>
        </p:spPr>
      </p:pic>
    </p:spTree>
    <p:extLst>
      <p:ext uri="{BB962C8B-B14F-4D97-AF65-F5344CB8AC3E}">
        <p14:creationId xmlns:p14="http://schemas.microsoft.com/office/powerpoint/2010/main" val="411099305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1" nodeType="clickEffect">
                                  <p:stCondLst>
                                    <p:cond delay="0"/>
                                  </p:stCondLst>
                                  <p:childTnLst>
                                    <p:animEffect transition="out" filter="wipe(up)">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22"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705600" cy="1143000"/>
          </a:xfrm>
        </p:spPr>
        <p:txBody>
          <a:bodyPr>
            <a:normAutofit/>
          </a:bodyPr>
          <a:lstStyle/>
          <a:p>
            <a:r>
              <a:rPr lang="en-US" b="1" dirty="0"/>
              <a:t>Phenylalanine</a:t>
            </a:r>
            <a:r>
              <a:rPr lang="en-US" dirty="0"/>
              <a:t> </a:t>
            </a:r>
            <a:r>
              <a:rPr lang="en-US" b="1" dirty="0"/>
              <a:t>hydroxylase</a:t>
            </a:r>
            <a:endParaRPr lang="en-US" dirty="0"/>
          </a:p>
        </p:txBody>
      </p:sp>
      <p:sp>
        <p:nvSpPr>
          <p:cNvPr id="4" name="TextBox 3"/>
          <p:cNvSpPr txBox="1"/>
          <p:nvPr/>
        </p:nvSpPr>
        <p:spPr>
          <a:xfrm>
            <a:off x="2057400" y="1676400"/>
            <a:ext cx="4572000" cy="769441"/>
          </a:xfrm>
          <a:prstGeom prst="rect">
            <a:avLst/>
          </a:prstGeom>
          <a:noFill/>
        </p:spPr>
        <p:txBody>
          <a:bodyPr wrap="square" rtlCol="0">
            <a:spAutoFit/>
          </a:bodyPr>
          <a:lstStyle/>
          <a:p>
            <a:pPr algn="ctr"/>
            <a:r>
              <a:rPr lang="en-US" sz="4400" b="1" dirty="0"/>
              <a:t>Enzyme</a:t>
            </a:r>
            <a:r>
              <a:rPr lang="en-US" sz="4400" dirty="0"/>
              <a:t> </a:t>
            </a:r>
            <a:r>
              <a:rPr lang="en-US" sz="4400" b="1" dirty="0" smtClean="0"/>
              <a:t>structure</a:t>
            </a:r>
            <a:endParaRPr lang="en-US" sz="4400" dirty="0"/>
          </a:p>
        </p:txBody>
      </p:sp>
      <p:sp>
        <p:nvSpPr>
          <p:cNvPr id="6" name="TextBox 5"/>
          <p:cNvSpPr txBox="1"/>
          <p:nvPr/>
        </p:nvSpPr>
        <p:spPr>
          <a:xfrm>
            <a:off x="1637087" y="2039792"/>
            <a:ext cx="7203326" cy="4401205"/>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t>Has two forms</a:t>
            </a:r>
          </a:p>
          <a:p>
            <a:pPr marL="457200" indent="-457200">
              <a:buFont typeface="Wingdings" panose="05000000000000000000" pitchFamily="2" charset="2"/>
              <a:buChar char="Ø"/>
            </a:pPr>
            <a:r>
              <a:rPr lang="en-US" sz="2800" dirty="0" smtClean="0"/>
              <a:t>Has three domains</a:t>
            </a:r>
          </a:p>
          <a:p>
            <a:pPr marL="457200" indent="-457200">
              <a:buFont typeface="Wingdings" panose="05000000000000000000" pitchFamily="2" charset="2"/>
              <a:buChar char="Ø"/>
            </a:pPr>
            <a:r>
              <a:rPr lang="en-US" sz="2800" dirty="0" smtClean="0"/>
              <a:t>Tetramerization domain</a:t>
            </a:r>
          </a:p>
          <a:p>
            <a:pPr marL="457200" indent="-457200">
              <a:buFont typeface="Wingdings" panose="05000000000000000000" pitchFamily="2" charset="2"/>
              <a:buChar char="Ø"/>
            </a:pPr>
            <a:r>
              <a:rPr lang="en-US" sz="2800" dirty="0" smtClean="0"/>
              <a:t>Similarities with tyrosine hydroxylase and tryptophan hydroxylase</a:t>
            </a:r>
          </a:p>
          <a:p>
            <a:pPr marL="457200" indent="-457200">
              <a:buFont typeface="Wingdings" panose="05000000000000000000" pitchFamily="2" charset="2"/>
              <a:buChar char="Ø"/>
            </a:pPr>
            <a:r>
              <a:rPr lang="en-US" sz="2800" dirty="0" smtClean="0"/>
              <a:t>Catalytic domain has 13 alpha helix and 8 beta sheets</a:t>
            </a:r>
          </a:p>
          <a:p>
            <a:pPr marL="457200" indent="-457200">
              <a:buFont typeface="Wingdings" panose="05000000000000000000" pitchFamily="2" charset="2"/>
              <a:buChar char="Ø"/>
            </a:pPr>
            <a:r>
              <a:rPr lang="en-US" sz="2800" dirty="0" smtClean="0"/>
              <a:t>There are four active site</a:t>
            </a:r>
          </a:p>
          <a:p>
            <a:pPr marL="457200" indent="-457200">
              <a:buFont typeface="Wingdings" panose="05000000000000000000" pitchFamily="2" charset="2"/>
              <a:buChar char="Ø"/>
            </a:pPr>
            <a:r>
              <a:rPr lang="en-US" sz="2800" dirty="0" smtClean="0"/>
              <a:t>Allosteric enzyme</a:t>
            </a:r>
          </a:p>
          <a:p>
            <a:pPr marL="457200" indent="-457200">
              <a:buFont typeface="Wingdings" panose="05000000000000000000" pitchFamily="2" charset="2"/>
              <a:buChar char="Ø"/>
            </a:pPr>
            <a:r>
              <a:rPr lang="en-US" sz="2800" dirty="0" smtClean="0"/>
              <a:t>Phe, Phosphorylation and BH4 are regulators</a:t>
            </a:r>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7001" y="998324"/>
            <a:ext cx="6804793" cy="45924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1341514" y="403387"/>
            <a:ext cx="6172199" cy="57496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Picture 9" descr="http://www.bio.davidson.edu/courses/molbio/molstudents/spring2010/piper/Screen%20shot%202010-02-16%20at%209.37.18%20AM.png"/>
          <p:cNvPicPr/>
          <p:nvPr/>
        </p:nvPicPr>
        <p:blipFill>
          <a:blip r:embed="rId5">
            <a:extLst>
              <a:ext uri="{28A0092B-C50C-407E-A947-70E740481C1C}">
                <a14:useLocalDpi xmlns:a14="http://schemas.microsoft.com/office/drawing/2010/main" val="0"/>
              </a:ext>
            </a:extLst>
          </a:blip>
          <a:srcRect/>
          <a:stretch>
            <a:fillRect/>
          </a:stretch>
        </p:blipFill>
        <p:spPr bwMode="auto">
          <a:xfrm>
            <a:off x="2111196" y="100535"/>
            <a:ext cx="5334000" cy="576499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TextBox 10"/>
          <p:cNvSpPr txBox="1"/>
          <p:nvPr/>
        </p:nvSpPr>
        <p:spPr>
          <a:xfrm>
            <a:off x="2209800" y="1655071"/>
            <a:ext cx="4038600" cy="769441"/>
          </a:xfrm>
          <a:prstGeom prst="rect">
            <a:avLst/>
          </a:prstGeom>
          <a:noFill/>
        </p:spPr>
        <p:txBody>
          <a:bodyPr wrap="square" rtlCol="0">
            <a:spAutoFit/>
          </a:bodyPr>
          <a:lstStyle/>
          <a:p>
            <a:r>
              <a:rPr lang="en-US" sz="4400" b="1" dirty="0"/>
              <a:t>Enzyme</a:t>
            </a:r>
            <a:r>
              <a:rPr lang="en-US" sz="2800" b="1" dirty="0"/>
              <a:t> </a:t>
            </a:r>
            <a:r>
              <a:rPr lang="en-US" sz="4400" b="1" dirty="0"/>
              <a:t>function</a:t>
            </a:r>
          </a:p>
        </p:txBody>
      </p:sp>
      <p:sp>
        <p:nvSpPr>
          <p:cNvPr id="13" name="TextBox 12"/>
          <p:cNvSpPr txBox="1"/>
          <p:nvPr/>
        </p:nvSpPr>
        <p:spPr>
          <a:xfrm>
            <a:off x="1400642" y="1568875"/>
            <a:ext cx="6956542" cy="3970318"/>
          </a:xfrm>
          <a:prstGeom prst="rect">
            <a:avLst/>
          </a:prstGeom>
          <a:noFill/>
        </p:spPr>
        <p:txBody>
          <a:bodyPr wrap="square" rtlCol="0">
            <a:spAutoFit/>
          </a:bodyPr>
          <a:lstStyle/>
          <a:p>
            <a:pPr marL="285750" indent="-285750">
              <a:buFont typeface="Wingdings" panose="05000000000000000000" pitchFamily="2" charset="2"/>
              <a:buChar char="Ø"/>
            </a:pPr>
            <a:r>
              <a:rPr lang="en-US" sz="2800" dirty="0" smtClean="0"/>
              <a:t>Exact mechanism is not recognize</a:t>
            </a:r>
          </a:p>
          <a:p>
            <a:pPr marL="285750" indent="-285750">
              <a:buFont typeface="Wingdings" panose="05000000000000000000" pitchFamily="2" charset="2"/>
              <a:buChar char="Ø"/>
            </a:pPr>
            <a:r>
              <a:rPr lang="en-US" sz="2800" dirty="0" smtClean="0"/>
              <a:t>Rate limiting enzyme</a:t>
            </a:r>
          </a:p>
          <a:p>
            <a:pPr marL="285750" indent="-285750">
              <a:buFont typeface="Wingdings" panose="05000000000000000000" pitchFamily="2" charset="2"/>
              <a:buChar char="Ø"/>
            </a:pPr>
            <a:r>
              <a:rPr lang="en-US" sz="2800" dirty="0"/>
              <a:t>Member of mono </a:t>
            </a:r>
            <a:r>
              <a:rPr lang="en-US" sz="2800" dirty="0" smtClean="0"/>
              <a:t>oxygenizes, need </a:t>
            </a:r>
            <a:r>
              <a:rPr lang="en-US" sz="2800" dirty="0"/>
              <a:t>to </a:t>
            </a:r>
            <a:r>
              <a:rPr lang="en-US" sz="2800" dirty="0" err="1" smtClean="0"/>
              <a:t>tetrahydrobiopterin</a:t>
            </a:r>
            <a:r>
              <a:rPr lang="en-US" sz="2800" dirty="0" smtClean="0"/>
              <a:t> and </a:t>
            </a:r>
            <a:r>
              <a:rPr lang="en-US" sz="2800" dirty="0"/>
              <a:t>non-</a:t>
            </a:r>
            <a:r>
              <a:rPr lang="en-US" sz="2800" dirty="0" err="1"/>
              <a:t>heme</a:t>
            </a:r>
            <a:r>
              <a:rPr lang="en-US" sz="2800" dirty="0"/>
              <a:t> </a:t>
            </a:r>
            <a:r>
              <a:rPr lang="en-US" sz="2800" dirty="0" smtClean="0"/>
              <a:t>iron</a:t>
            </a:r>
          </a:p>
          <a:p>
            <a:pPr marL="285750" indent="-285750">
              <a:buFont typeface="Wingdings" panose="05000000000000000000" pitchFamily="2" charset="2"/>
              <a:buChar char="Ø"/>
            </a:pPr>
            <a:r>
              <a:rPr lang="en-US" sz="2800" dirty="0" smtClean="0"/>
              <a:t>1-2% of all </a:t>
            </a:r>
            <a:r>
              <a:rPr lang="en-US" sz="2800" dirty="0" err="1" smtClean="0"/>
              <a:t>hyperphenylalaninaemia</a:t>
            </a:r>
            <a:r>
              <a:rPr lang="en-US" sz="2800" dirty="0" smtClean="0"/>
              <a:t> is due to TH4 synthesis or recycling</a:t>
            </a:r>
          </a:p>
          <a:p>
            <a:pPr lvl="1"/>
            <a:r>
              <a:rPr lang="en-US" sz="2800" dirty="0" smtClean="0">
                <a:solidFill>
                  <a:srgbClr val="FF0000"/>
                </a:solidFill>
              </a:rPr>
              <a:t>Note:</a:t>
            </a:r>
            <a:r>
              <a:rPr lang="en-US" sz="2800" dirty="0" smtClean="0"/>
              <a:t> in </a:t>
            </a:r>
            <a:r>
              <a:rPr lang="en-US" sz="2800" dirty="0" err="1" smtClean="0"/>
              <a:t>Segawa</a:t>
            </a:r>
            <a:r>
              <a:rPr lang="en-US" sz="2800" dirty="0" smtClean="0"/>
              <a:t> and </a:t>
            </a:r>
            <a:r>
              <a:rPr lang="en-US" sz="2800" dirty="0" err="1" smtClean="0"/>
              <a:t>sepiapterin</a:t>
            </a:r>
            <a:r>
              <a:rPr lang="en-US" sz="2800" dirty="0" smtClean="0"/>
              <a:t> </a:t>
            </a:r>
            <a:r>
              <a:rPr lang="en-US" sz="2800" dirty="0" err="1" smtClean="0"/>
              <a:t>reductase</a:t>
            </a:r>
            <a:r>
              <a:rPr lang="en-US" sz="2800" dirty="0" smtClean="0"/>
              <a:t> deficiency, present without </a:t>
            </a:r>
            <a:r>
              <a:rPr lang="en-US" sz="2800" dirty="0" err="1" smtClean="0"/>
              <a:t>hyperphenylalaninaemia</a:t>
            </a:r>
            <a:endParaRPr lang="en-US" sz="2800" dirty="0"/>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984297"/>
            <a:ext cx="8991600" cy="503008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6681" y="19309"/>
            <a:ext cx="5776201" cy="67732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11"/>
          <p:cNvPicPr/>
          <p:nvPr/>
        </p:nvPicPr>
        <p:blipFill>
          <a:blip r:embed="rId8">
            <a:extLst>
              <a:ext uri="{28A0092B-C50C-407E-A947-70E740481C1C}">
                <a14:useLocalDpi xmlns:a14="http://schemas.microsoft.com/office/drawing/2010/main" val="0"/>
              </a:ext>
            </a:extLst>
          </a:blip>
          <a:stretch>
            <a:fillRect/>
          </a:stretch>
        </p:blipFill>
        <p:spPr>
          <a:xfrm>
            <a:off x="1552491" y="100535"/>
            <a:ext cx="6652844" cy="64309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0192880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1" nodeType="clickEffect">
                                  <p:stCondLst>
                                    <p:cond delay="0"/>
                                  </p:stCondLst>
                                  <p:childTnLst>
                                    <p:animScale>
                                      <p:cBhvr>
                                        <p:cTn id="13" dur="2000" fill="hold"/>
                                        <p:tgtEl>
                                          <p:spTgt spid="2"/>
                                        </p:tgtEl>
                                      </p:cBhvr>
                                      <p:by x="50000" y="50000"/>
                                    </p:animScale>
                                  </p:childTnLst>
                                </p:cTn>
                              </p:par>
                              <p:par>
                                <p:cTn id="14" presetID="50" presetClass="path" presetSubtype="0" accel="50000" decel="50000" fill="hold" grpId="2" nodeType="withEffect">
                                  <p:stCondLst>
                                    <p:cond delay="0"/>
                                  </p:stCondLst>
                                  <p:childTnLst>
                                    <p:animMotion origin="layout" path="M -0.00642 0.00787 L -0.00642 -0.03125 C -0.00642 -0.04884 -0.09288 -0.0706 -0.16267 -0.0706 L -0.31806 -0.0706 " pathEditMode="relative" rAng="16200000" ptsTypes="AAAA">
                                      <p:cBhvr>
                                        <p:cTn id="15" dur="2000" fill="hold"/>
                                        <p:tgtEl>
                                          <p:spTgt spid="2"/>
                                        </p:tgtEl>
                                        <p:attrNameLst>
                                          <p:attrName>ppt_x</p:attrName>
                                          <p:attrName>ppt_y</p:attrName>
                                        </p:attrNameLst>
                                      </p:cBhvr>
                                      <p:rCtr x="-15590" y="-3912"/>
                                    </p:animMotion>
                                  </p:childTnLst>
                                </p:cTn>
                              </p:par>
                              <p:par>
                                <p:cTn id="16" presetID="10" presetClass="entr" presetSubtype="0" fill="hold" grpId="0" nodeType="withEffect">
                                  <p:stCondLst>
                                    <p:cond delay="7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250"/>
                                        <p:tgtEl>
                                          <p:spTgt spid="4"/>
                                        </p:tgtEl>
                                      </p:cBhvr>
                                    </p:animEffect>
                                  </p:childTnLst>
                                </p:cTn>
                              </p:par>
                              <p:par>
                                <p:cTn id="19" presetID="50" presetClass="path" presetSubtype="0" accel="50000" decel="50000" fill="hold" grpId="1" nodeType="withEffect">
                                  <p:stCondLst>
                                    <p:cond delay="750"/>
                                  </p:stCondLst>
                                  <p:childTnLst>
                                    <p:animMotion origin="layout" path="M -0.00052 -0.00046 L -0.00052 -0.08935 C -0.00052 -0.12893 -0.02569 -0.17847 -0.04618 -0.17847 L -0.09167 -0.17847 " pathEditMode="relative" rAng="16200000" ptsTypes="AAAA">
                                      <p:cBhvr>
                                        <p:cTn id="20" dur="2000" fill="hold"/>
                                        <p:tgtEl>
                                          <p:spTgt spid="4"/>
                                        </p:tgtEl>
                                        <p:attrNameLst>
                                          <p:attrName>ppt_x</p:attrName>
                                          <p:attrName>ppt_y</p:attrName>
                                        </p:attrNameLst>
                                      </p:cBhvr>
                                      <p:rCtr x="-4566" y="-8889"/>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 calcmode="lin" valueType="num">
                                      <p:cBhvr additive="base">
                                        <p:cTn id="4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1250" fill="hold"/>
                                        <p:tgtEl>
                                          <p:spTgt spid="9"/>
                                        </p:tgtEl>
                                      </p:cBhvr>
                                      <p:by x="50000" y="50000"/>
                                    </p:animScale>
                                  </p:childTnLst>
                                </p:cTn>
                              </p:par>
                              <p:par>
                                <p:cTn id="52" presetID="10" presetClass="entr" presetSubtype="0" fill="hold" nodeType="withEffect">
                                  <p:stCondLst>
                                    <p:cond delay="75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25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 calcmode="lin" valueType="num">
                                      <p:cBhvr additive="base">
                                        <p:cTn id="6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6">
                                            <p:txEl>
                                              <p:pRg st="3" end="3"/>
                                            </p:txEl>
                                          </p:spTgt>
                                        </p:tgtEl>
                                        <p:attrNameLst>
                                          <p:attrName>style.visibility</p:attrName>
                                        </p:attrNameLst>
                                      </p:cBhvr>
                                      <p:to>
                                        <p:strVal val="visible"/>
                                      </p:to>
                                    </p:set>
                                    <p:anim calcmode="lin" valueType="num">
                                      <p:cBhvr additive="base">
                                        <p:cTn id="8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
                                            <p:txEl>
                                              <p:pRg st="4" end="4"/>
                                            </p:txEl>
                                          </p:spTgt>
                                        </p:tgtEl>
                                        <p:attrNameLst>
                                          <p:attrName>style.visibility</p:attrName>
                                        </p:attrNameLst>
                                      </p:cBhvr>
                                      <p:to>
                                        <p:strVal val="visible"/>
                                      </p:to>
                                    </p:set>
                                    <p:anim calcmode="lin" valueType="num">
                                      <p:cBhvr additive="base">
                                        <p:cTn id="8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6">
                                            <p:txEl>
                                              <p:pRg st="5" end="5"/>
                                            </p:txEl>
                                          </p:spTgt>
                                        </p:tgtEl>
                                        <p:attrNameLst>
                                          <p:attrName>style.visibility</p:attrName>
                                        </p:attrNameLst>
                                      </p:cBhvr>
                                      <p:to>
                                        <p:strVal val="visible"/>
                                      </p:to>
                                    </p:set>
                                    <p:anim calcmode="lin" valueType="num">
                                      <p:cBhvr additive="base">
                                        <p:cTn id="9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6">
                                            <p:txEl>
                                              <p:pRg st="6" end="6"/>
                                            </p:txEl>
                                          </p:spTgt>
                                        </p:tgtEl>
                                        <p:attrNameLst>
                                          <p:attrName>style.visibility</p:attrName>
                                        </p:attrNameLst>
                                      </p:cBhvr>
                                      <p:to>
                                        <p:strVal val="visible"/>
                                      </p:to>
                                    </p:set>
                                    <p:anim calcmode="lin" valueType="num">
                                      <p:cBhvr additive="base">
                                        <p:cTn id="10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6">
                                            <p:txEl>
                                              <p:pRg st="7" end="7"/>
                                            </p:txEl>
                                          </p:spTgt>
                                        </p:tgtEl>
                                        <p:attrNameLst>
                                          <p:attrName>style.visibility</p:attrName>
                                        </p:attrNameLst>
                                      </p:cBhvr>
                                      <p:to>
                                        <p:strVal val="visible"/>
                                      </p:to>
                                    </p:set>
                                    <p:anim calcmode="lin" valueType="num">
                                      <p:cBhvr additive="base">
                                        <p:cTn id="10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6">
                                            <p:txEl>
                                              <p:pRg st="0" end="0"/>
                                            </p:txEl>
                                          </p:spTgt>
                                        </p:tgtEl>
                                      </p:cBhvr>
                                    </p:animEffect>
                                    <p:set>
                                      <p:cBhvr>
                                        <p:cTn id="113" dur="1" fill="hold">
                                          <p:stCondLst>
                                            <p:cond delay="499"/>
                                          </p:stCondLst>
                                        </p:cTn>
                                        <p:tgtEl>
                                          <p:spTgt spid="6">
                                            <p:txEl>
                                              <p:pRg st="0" end="0"/>
                                            </p:txEl>
                                          </p:spTgt>
                                        </p:tgtEl>
                                        <p:attrNameLst>
                                          <p:attrName>style.visibility</p:attrName>
                                        </p:attrNameLst>
                                      </p:cBhvr>
                                      <p:to>
                                        <p:strVal val="hidden"/>
                                      </p:to>
                                    </p:set>
                                  </p:childTnLst>
                                </p:cTn>
                              </p:par>
                              <p:par>
                                <p:cTn id="114" presetID="10" presetClass="exit" presetSubtype="0" fill="hold" grpId="0" nodeType="withEffect">
                                  <p:stCondLst>
                                    <p:cond delay="0"/>
                                  </p:stCondLst>
                                  <p:childTnLst>
                                    <p:animEffect transition="out" filter="fade">
                                      <p:cBhvr>
                                        <p:cTn id="115" dur="500"/>
                                        <p:tgtEl>
                                          <p:spTgt spid="6">
                                            <p:txEl>
                                              <p:pRg st="1" end="1"/>
                                            </p:txEl>
                                          </p:spTgt>
                                        </p:tgtEl>
                                      </p:cBhvr>
                                    </p:animEffect>
                                    <p:set>
                                      <p:cBhvr>
                                        <p:cTn id="116" dur="1" fill="hold">
                                          <p:stCondLst>
                                            <p:cond delay="499"/>
                                          </p:stCondLst>
                                        </p:cTn>
                                        <p:tgtEl>
                                          <p:spTgt spid="6">
                                            <p:txEl>
                                              <p:pRg st="1" end="1"/>
                                            </p:txEl>
                                          </p:spTgt>
                                        </p:tgtEl>
                                        <p:attrNameLst>
                                          <p:attrName>style.visibility</p:attrName>
                                        </p:attrNameLst>
                                      </p:cBhvr>
                                      <p:to>
                                        <p:strVal val="hidden"/>
                                      </p:to>
                                    </p:set>
                                  </p:childTnLst>
                                </p:cTn>
                              </p:par>
                              <p:par>
                                <p:cTn id="117" presetID="10" presetClass="exit" presetSubtype="0" fill="hold" grpId="0" nodeType="withEffect">
                                  <p:stCondLst>
                                    <p:cond delay="0"/>
                                  </p:stCondLst>
                                  <p:childTnLst>
                                    <p:animEffect transition="out" filter="fade">
                                      <p:cBhvr>
                                        <p:cTn id="118" dur="500"/>
                                        <p:tgtEl>
                                          <p:spTgt spid="6">
                                            <p:txEl>
                                              <p:pRg st="2" end="2"/>
                                            </p:txEl>
                                          </p:spTgt>
                                        </p:tgtEl>
                                      </p:cBhvr>
                                    </p:animEffect>
                                    <p:set>
                                      <p:cBhvr>
                                        <p:cTn id="119" dur="1" fill="hold">
                                          <p:stCondLst>
                                            <p:cond delay="499"/>
                                          </p:stCondLst>
                                        </p:cTn>
                                        <p:tgtEl>
                                          <p:spTgt spid="6">
                                            <p:txEl>
                                              <p:pRg st="2" end="2"/>
                                            </p:txEl>
                                          </p:spTgt>
                                        </p:tgtEl>
                                        <p:attrNameLst>
                                          <p:attrName>style.visibility</p:attrName>
                                        </p:attrNameLst>
                                      </p:cBhvr>
                                      <p:to>
                                        <p:strVal val="hidden"/>
                                      </p:to>
                                    </p:set>
                                  </p:childTnLst>
                                </p:cTn>
                              </p:par>
                              <p:par>
                                <p:cTn id="120" presetID="10" presetClass="exit" presetSubtype="0" fill="hold" grpId="0" nodeType="withEffect">
                                  <p:stCondLst>
                                    <p:cond delay="0"/>
                                  </p:stCondLst>
                                  <p:childTnLst>
                                    <p:animEffect transition="out" filter="fade">
                                      <p:cBhvr>
                                        <p:cTn id="121" dur="500"/>
                                        <p:tgtEl>
                                          <p:spTgt spid="6">
                                            <p:txEl>
                                              <p:pRg st="3" end="3"/>
                                            </p:txEl>
                                          </p:spTgt>
                                        </p:tgtEl>
                                      </p:cBhvr>
                                    </p:animEffect>
                                    <p:set>
                                      <p:cBhvr>
                                        <p:cTn id="122" dur="1" fill="hold">
                                          <p:stCondLst>
                                            <p:cond delay="499"/>
                                          </p:stCondLst>
                                        </p:cTn>
                                        <p:tgtEl>
                                          <p:spTgt spid="6">
                                            <p:txEl>
                                              <p:pRg st="3" end="3"/>
                                            </p:txEl>
                                          </p:spTgt>
                                        </p:tgtEl>
                                        <p:attrNameLst>
                                          <p:attrName>style.visibility</p:attrName>
                                        </p:attrNameLst>
                                      </p:cBhvr>
                                      <p:to>
                                        <p:strVal val="hidden"/>
                                      </p:to>
                                    </p:set>
                                  </p:childTnLst>
                                </p:cTn>
                              </p:par>
                              <p:par>
                                <p:cTn id="123" presetID="10" presetClass="exit" presetSubtype="0" fill="hold" grpId="0" nodeType="withEffect">
                                  <p:stCondLst>
                                    <p:cond delay="0"/>
                                  </p:stCondLst>
                                  <p:childTnLst>
                                    <p:animEffect transition="out" filter="fade">
                                      <p:cBhvr>
                                        <p:cTn id="124" dur="500"/>
                                        <p:tgtEl>
                                          <p:spTgt spid="6">
                                            <p:txEl>
                                              <p:pRg st="4" end="4"/>
                                            </p:txEl>
                                          </p:spTgt>
                                        </p:tgtEl>
                                      </p:cBhvr>
                                    </p:animEffect>
                                    <p:set>
                                      <p:cBhvr>
                                        <p:cTn id="125" dur="1" fill="hold">
                                          <p:stCondLst>
                                            <p:cond delay="499"/>
                                          </p:stCondLst>
                                        </p:cTn>
                                        <p:tgtEl>
                                          <p:spTgt spid="6">
                                            <p:txEl>
                                              <p:pRg st="4" end="4"/>
                                            </p:txEl>
                                          </p:spTgt>
                                        </p:tgtEl>
                                        <p:attrNameLst>
                                          <p:attrName>style.visibility</p:attrName>
                                        </p:attrNameLst>
                                      </p:cBhvr>
                                      <p:to>
                                        <p:strVal val="hidden"/>
                                      </p:to>
                                    </p:set>
                                  </p:childTnLst>
                                </p:cTn>
                              </p:par>
                              <p:par>
                                <p:cTn id="126" presetID="10" presetClass="exit" presetSubtype="0" fill="hold" grpId="0" nodeType="withEffect">
                                  <p:stCondLst>
                                    <p:cond delay="0"/>
                                  </p:stCondLst>
                                  <p:childTnLst>
                                    <p:animEffect transition="out" filter="fade">
                                      <p:cBhvr>
                                        <p:cTn id="127" dur="500"/>
                                        <p:tgtEl>
                                          <p:spTgt spid="6">
                                            <p:txEl>
                                              <p:pRg st="5" end="5"/>
                                            </p:txEl>
                                          </p:spTgt>
                                        </p:tgtEl>
                                      </p:cBhvr>
                                    </p:animEffect>
                                    <p:set>
                                      <p:cBhvr>
                                        <p:cTn id="128" dur="1" fill="hold">
                                          <p:stCondLst>
                                            <p:cond delay="499"/>
                                          </p:stCondLst>
                                        </p:cTn>
                                        <p:tgtEl>
                                          <p:spTgt spid="6">
                                            <p:txEl>
                                              <p:pRg st="5" end="5"/>
                                            </p:txEl>
                                          </p:spTgt>
                                        </p:tgtEl>
                                        <p:attrNameLst>
                                          <p:attrName>style.visibility</p:attrName>
                                        </p:attrNameLst>
                                      </p:cBhvr>
                                      <p:to>
                                        <p:strVal val="hidden"/>
                                      </p:to>
                                    </p:set>
                                  </p:childTnLst>
                                </p:cTn>
                              </p:par>
                              <p:par>
                                <p:cTn id="129" presetID="10" presetClass="exit" presetSubtype="0" fill="hold" grpId="0" nodeType="withEffect">
                                  <p:stCondLst>
                                    <p:cond delay="0"/>
                                  </p:stCondLst>
                                  <p:childTnLst>
                                    <p:animEffect transition="out" filter="fade">
                                      <p:cBhvr>
                                        <p:cTn id="130" dur="500"/>
                                        <p:tgtEl>
                                          <p:spTgt spid="6">
                                            <p:txEl>
                                              <p:pRg st="6" end="6"/>
                                            </p:txEl>
                                          </p:spTgt>
                                        </p:tgtEl>
                                      </p:cBhvr>
                                    </p:animEffect>
                                    <p:set>
                                      <p:cBhvr>
                                        <p:cTn id="131" dur="1" fill="hold">
                                          <p:stCondLst>
                                            <p:cond delay="499"/>
                                          </p:stCondLst>
                                        </p:cTn>
                                        <p:tgtEl>
                                          <p:spTgt spid="6">
                                            <p:txEl>
                                              <p:pRg st="6" end="6"/>
                                            </p:txEl>
                                          </p:spTgt>
                                        </p:tgtEl>
                                        <p:attrNameLst>
                                          <p:attrName>style.visibility</p:attrName>
                                        </p:attrNameLst>
                                      </p:cBhvr>
                                      <p:to>
                                        <p:strVal val="hidden"/>
                                      </p:to>
                                    </p:set>
                                  </p:childTnLst>
                                </p:cTn>
                              </p:par>
                              <p:par>
                                <p:cTn id="132" presetID="10" presetClass="exit" presetSubtype="0" fill="hold" grpId="0" nodeType="withEffect">
                                  <p:stCondLst>
                                    <p:cond delay="0"/>
                                  </p:stCondLst>
                                  <p:childTnLst>
                                    <p:animEffect transition="out" filter="fade">
                                      <p:cBhvr>
                                        <p:cTn id="133" dur="500"/>
                                        <p:tgtEl>
                                          <p:spTgt spid="6">
                                            <p:txEl>
                                              <p:pRg st="7" end="7"/>
                                            </p:txEl>
                                          </p:spTgt>
                                        </p:tgtEl>
                                      </p:cBhvr>
                                    </p:animEffect>
                                    <p:set>
                                      <p:cBhvr>
                                        <p:cTn id="134" dur="1" fill="hold">
                                          <p:stCondLst>
                                            <p:cond delay="499"/>
                                          </p:stCondLst>
                                        </p:cTn>
                                        <p:tgtEl>
                                          <p:spTgt spid="6">
                                            <p:txEl>
                                              <p:pRg st="7" end="7"/>
                                            </p:txEl>
                                          </p:spTgt>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grpId="2" nodeType="clickEffect">
                                  <p:stCondLst>
                                    <p:cond delay="0"/>
                                  </p:stCondLst>
                                  <p:childTnLst>
                                    <p:animEffect transition="out" filter="fade">
                                      <p:cBhvr>
                                        <p:cTn id="138" dur="500"/>
                                        <p:tgtEl>
                                          <p:spTgt spid="4"/>
                                        </p:tgtEl>
                                      </p:cBhvr>
                                    </p:animEffect>
                                    <p:set>
                                      <p:cBhvr>
                                        <p:cTn id="139" dur="1" fill="hold">
                                          <p:stCondLst>
                                            <p:cond delay="499"/>
                                          </p:stCondLst>
                                        </p:cTn>
                                        <p:tgtEl>
                                          <p:spTgt spid="4"/>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fade">
                                      <p:cBhvr>
                                        <p:cTn id="144" dur="500"/>
                                        <p:tgtEl>
                                          <p:spTgt spid="11"/>
                                        </p:tgtEl>
                                      </p:cBhvr>
                                    </p:animEffect>
                                  </p:childTnLst>
                                </p:cTn>
                              </p:par>
                            </p:childTnLst>
                          </p:cTn>
                        </p:par>
                      </p:childTnLst>
                    </p:cTn>
                  </p:par>
                  <p:par>
                    <p:cTn id="145" fill="hold">
                      <p:stCondLst>
                        <p:cond delay="indefinite"/>
                      </p:stCondLst>
                      <p:childTnLst>
                        <p:par>
                          <p:cTn id="146" fill="hold">
                            <p:stCondLst>
                              <p:cond delay="0"/>
                            </p:stCondLst>
                            <p:childTnLst>
                              <p:par>
                                <p:cTn id="147" presetID="50" presetClass="path" presetSubtype="0" accel="50000" decel="50000" fill="hold" grpId="1" nodeType="clickEffect">
                                  <p:stCondLst>
                                    <p:cond delay="0"/>
                                  </p:stCondLst>
                                  <p:childTnLst>
                                    <p:animMotion origin="layout" path="M 2.5E-6 2.22222E-6 L 2.5E-6 -0.0875 C 2.5E-6 -0.12801 -0.02969 -0.17732 -0.05278 -0.17732 L -0.10556 -0.17732 " pathEditMode="relative" rAng="16200000" ptsTypes="AAAA">
                                      <p:cBhvr>
                                        <p:cTn id="148" dur="2000" fill="hold"/>
                                        <p:tgtEl>
                                          <p:spTgt spid="11"/>
                                        </p:tgtEl>
                                        <p:attrNameLst>
                                          <p:attrName>ppt_x</p:attrName>
                                          <p:attrName>ppt_y</p:attrName>
                                        </p:attrNameLst>
                                      </p:cBhvr>
                                      <p:rCtr x="-5278" y="-8866"/>
                                    </p:animMotion>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13">
                                            <p:txEl>
                                              <p:pRg st="0" end="0"/>
                                            </p:txEl>
                                          </p:spTgt>
                                        </p:tgtEl>
                                        <p:attrNameLst>
                                          <p:attrName>style.visibility</p:attrName>
                                        </p:attrNameLst>
                                      </p:cBhvr>
                                      <p:to>
                                        <p:strVal val="visible"/>
                                      </p:to>
                                    </p:set>
                                    <p:animEffect transition="in" filter="fade">
                                      <p:cBhvr>
                                        <p:cTn id="153" dur="500"/>
                                        <p:tgtEl>
                                          <p:spTgt spid="13">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13">
                                            <p:txEl>
                                              <p:pRg st="1" end="1"/>
                                            </p:txEl>
                                          </p:spTgt>
                                        </p:tgtEl>
                                        <p:attrNameLst>
                                          <p:attrName>style.visibility</p:attrName>
                                        </p:attrNameLst>
                                      </p:cBhvr>
                                      <p:to>
                                        <p:strVal val="visible"/>
                                      </p:to>
                                    </p:set>
                                    <p:animEffect transition="in" filter="fade">
                                      <p:cBhvr>
                                        <p:cTn id="158" dur="500"/>
                                        <p:tgtEl>
                                          <p:spTgt spid="13">
                                            <p:txEl>
                                              <p:pRg st="1" end="1"/>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3"/>
                                        </p:tgtEl>
                                        <p:attrNameLst>
                                          <p:attrName>style.visibility</p:attrName>
                                        </p:attrNameLst>
                                      </p:cBhvr>
                                      <p:to>
                                        <p:strVal val="visible"/>
                                      </p:to>
                                    </p:set>
                                    <p:animEffect transition="in" filter="fade">
                                      <p:cBhvr>
                                        <p:cTn id="163" dur="500"/>
                                        <p:tgtEl>
                                          <p:spTgt spid="3"/>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nodeType="clickEffect">
                                  <p:stCondLst>
                                    <p:cond delay="0"/>
                                  </p:stCondLst>
                                  <p:childTnLst>
                                    <p:animEffect transition="out" filter="fade">
                                      <p:cBhvr>
                                        <p:cTn id="167" dur="500"/>
                                        <p:tgtEl>
                                          <p:spTgt spid="3"/>
                                        </p:tgtEl>
                                      </p:cBhvr>
                                    </p:animEffect>
                                    <p:set>
                                      <p:cBhvr>
                                        <p:cTn id="168" dur="1" fill="hold">
                                          <p:stCondLst>
                                            <p:cond delay="499"/>
                                          </p:stCondLst>
                                        </p:cTn>
                                        <p:tgtEl>
                                          <p:spTgt spid="3"/>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13">
                                            <p:txEl>
                                              <p:pRg st="2" end="2"/>
                                            </p:txEl>
                                          </p:spTgt>
                                        </p:tgtEl>
                                        <p:attrNameLst>
                                          <p:attrName>style.visibility</p:attrName>
                                        </p:attrNameLst>
                                      </p:cBhvr>
                                      <p:to>
                                        <p:strVal val="visible"/>
                                      </p:to>
                                    </p:set>
                                    <p:animEffect transition="in" filter="fade">
                                      <p:cBhvr>
                                        <p:cTn id="173" dur="500"/>
                                        <p:tgtEl>
                                          <p:spTgt spid="13">
                                            <p:txEl>
                                              <p:pRg st="2" end="2"/>
                                            </p:txEl>
                                          </p:spTgt>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14"/>
                                        </p:tgtEl>
                                        <p:attrNameLst>
                                          <p:attrName>style.visibility</p:attrName>
                                        </p:attrNameLst>
                                      </p:cBhvr>
                                      <p:to>
                                        <p:strVal val="visible"/>
                                      </p:to>
                                    </p:set>
                                    <p:animEffect transition="in" filter="fade">
                                      <p:cBhvr>
                                        <p:cTn id="178" dur="500"/>
                                        <p:tgtEl>
                                          <p:spTgt spid="14"/>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xit" presetSubtype="0" fill="hold" nodeType="clickEffect">
                                  <p:stCondLst>
                                    <p:cond delay="0"/>
                                  </p:stCondLst>
                                  <p:childTnLst>
                                    <p:animEffect transition="out" filter="fade">
                                      <p:cBhvr>
                                        <p:cTn id="182" dur="500"/>
                                        <p:tgtEl>
                                          <p:spTgt spid="14"/>
                                        </p:tgtEl>
                                      </p:cBhvr>
                                    </p:animEffect>
                                    <p:set>
                                      <p:cBhvr>
                                        <p:cTn id="183" dur="1" fill="hold">
                                          <p:stCondLst>
                                            <p:cond delay="499"/>
                                          </p:stCondLst>
                                        </p:cTn>
                                        <p:tgtEl>
                                          <p:spTgt spid="14"/>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13">
                                            <p:txEl>
                                              <p:pRg st="3" end="3"/>
                                            </p:txEl>
                                          </p:spTgt>
                                        </p:tgtEl>
                                        <p:attrNameLst>
                                          <p:attrName>style.visibility</p:attrName>
                                        </p:attrNameLst>
                                      </p:cBhvr>
                                      <p:to>
                                        <p:strVal val="visible"/>
                                      </p:to>
                                    </p:set>
                                    <p:animEffect transition="in" filter="fade">
                                      <p:cBhvr>
                                        <p:cTn id="188" dur="500"/>
                                        <p:tgtEl>
                                          <p:spTgt spid="13">
                                            <p:txEl>
                                              <p:pRg st="3" end="3"/>
                                            </p:txEl>
                                          </p:spTgt>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13">
                                            <p:txEl>
                                              <p:pRg st="4" end="4"/>
                                            </p:txEl>
                                          </p:spTgt>
                                        </p:tgtEl>
                                        <p:attrNameLst>
                                          <p:attrName>style.visibility</p:attrName>
                                        </p:attrNameLst>
                                      </p:cBhvr>
                                      <p:to>
                                        <p:strVal val="visible"/>
                                      </p:to>
                                    </p:set>
                                    <p:animEffect transition="in" filter="fade">
                                      <p:cBhvr>
                                        <p:cTn id="193"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4" grpId="0"/>
      <p:bldP spid="4" grpId="1"/>
      <p:bldP spid="4" grpId="2"/>
      <p:bldP spid="6" grpId="0" build="allAtOnce"/>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Pathophysiology</a:t>
            </a:r>
            <a:endParaRPr lang="en-US" dirty="0"/>
          </a:p>
        </p:txBody>
      </p:sp>
      <p:pic>
        <p:nvPicPr>
          <p:cNvPr id="4" name="Content Placeholder 3"/>
          <p:cNvPicPr>
            <a:picLocks noGrp="1" noChangeAspect="1"/>
          </p:cNvPicPr>
          <p:nvPr>
            <p:ph idx="1"/>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39815"/>
          <a:stretch/>
        </p:blipFill>
        <p:spPr>
          <a:xfrm>
            <a:off x="71394" y="72529"/>
            <a:ext cx="1452606" cy="1222871"/>
          </a:xfrm>
        </p:spPr>
      </p:pic>
      <p:sp>
        <p:nvSpPr>
          <p:cNvPr id="5" name="TextBox 4"/>
          <p:cNvSpPr txBox="1"/>
          <p:nvPr/>
        </p:nvSpPr>
        <p:spPr>
          <a:xfrm>
            <a:off x="1219200" y="1828800"/>
            <a:ext cx="7848600" cy="2246769"/>
          </a:xfrm>
          <a:prstGeom prst="rect">
            <a:avLst/>
          </a:prstGeom>
          <a:noFill/>
        </p:spPr>
        <p:txBody>
          <a:bodyPr wrap="square" rtlCol="0">
            <a:spAutoFit/>
          </a:bodyPr>
          <a:lstStyle/>
          <a:p>
            <a:pPr marL="342900" indent="-342900">
              <a:buFont typeface="Wingdings" panose="05000000000000000000" pitchFamily="2" charset="2"/>
              <a:buChar char="Ø"/>
            </a:pPr>
            <a:r>
              <a:rPr lang="en-US" sz="2800" dirty="0" smtClean="0"/>
              <a:t>Other </a:t>
            </a:r>
            <a:r>
              <a:rPr lang="en-US" sz="2800" dirty="0"/>
              <a:t>possible </a:t>
            </a:r>
            <a:r>
              <a:rPr lang="en-US" sz="2800" dirty="0" smtClean="0"/>
              <a:t>mechanisms:</a:t>
            </a:r>
          </a:p>
          <a:p>
            <a:pPr marL="800100" lvl="1" indent="-342900">
              <a:buFont typeface="Wingdings" panose="05000000000000000000" pitchFamily="2" charset="2"/>
              <a:buChar char="Ø"/>
            </a:pPr>
            <a:r>
              <a:rPr lang="en-US" sz="2800" dirty="0"/>
              <a:t>Reduced activity of pyruvate </a:t>
            </a:r>
            <a:r>
              <a:rPr lang="en-US" sz="2800" dirty="0" smtClean="0"/>
              <a:t>kinase</a:t>
            </a:r>
            <a:endParaRPr lang="en-US" sz="2800" dirty="0"/>
          </a:p>
          <a:p>
            <a:pPr marL="800100" lvl="1" indent="-342900">
              <a:buFont typeface="Wingdings" panose="05000000000000000000" pitchFamily="2" charset="2"/>
              <a:buChar char="Ø"/>
            </a:pPr>
            <a:r>
              <a:rPr lang="en-US" sz="2800" dirty="0"/>
              <a:t>Disturbed </a:t>
            </a:r>
            <a:r>
              <a:rPr lang="en-US" sz="2800" dirty="0" err="1"/>
              <a:t>glutamatergic</a:t>
            </a:r>
            <a:r>
              <a:rPr lang="en-US" sz="2800" dirty="0"/>
              <a:t> </a:t>
            </a:r>
            <a:r>
              <a:rPr lang="en-US" sz="2800" dirty="0" smtClean="0"/>
              <a:t>neurotransmission</a:t>
            </a:r>
            <a:endParaRPr lang="en-US" sz="2800" dirty="0"/>
          </a:p>
          <a:p>
            <a:pPr marL="800100" lvl="1" indent="-342900">
              <a:buFont typeface="Wingdings" panose="05000000000000000000" pitchFamily="2" charset="2"/>
              <a:buChar char="Ø"/>
            </a:pPr>
            <a:r>
              <a:rPr lang="en-US" sz="2800" dirty="0"/>
              <a:t>Reduced activity of the enzyme 3-hydroxy-3-methylglutaryl coenzyme A </a:t>
            </a:r>
            <a:r>
              <a:rPr lang="en-US" sz="2800" dirty="0" err="1" smtClean="0"/>
              <a:t>reductase</a:t>
            </a:r>
            <a:endParaRPr lang="en-US" sz="2800" dirty="0" smtClean="0"/>
          </a:p>
        </p:txBody>
      </p:sp>
      <p:sp>
        <p:nvSpPr>
          <p:cNvPr id="7" name="TextBox 6"/>
          <p:cNvSpPr txBox="1"/>
          <p:nvPr/>
        </p:nvSpPr>
        <p:spPr>
          <a:xfrm>
            <a:off x="1219200" y="1861949"/>
            <a:ext cx="7696200" cy="1815882"/>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t>Raised phenylalanine concentrations in the brain:</a:t>
            </a:r>
          </a:p>
          <a:p>
            <a:pPr marL="914400" lvl="1" indent="-457200">
              <a:buFont typeface="Wingdings" panose="05000000000000000000" pitchFamily="2" charset="2"/>
              <a:buChar char="Ø"/>
            </a:pPr>
            <a:r>
              <a:rPr lang="en-US" sz="2800" dirty="0"/>
              <a:t>white-matter lesions</a:t>
            </a:r>
          </a:p>
          <a:p>
            <a:pPr marL="914400" lvl="1" indent="-457200">
              <a:buFont typeface="Wingdings" panose="05000000000000000000" pitchFamily="2" charset="2"/>
              <a:buChar char="Ø"/>
            </a:pPr>
            <a:r>
              <a:rPr lang="en-US" sz="2800" dirty="0"/>
              <a:t>reduced formation of </a:t>
            </a:r>
            <a:r>
              <a:rPr lang="en-US" sz="2800" dirty="0" smtClean="0"/>
              <a:t>myelin</a:t>
            </a:r>
          </a:p>
        </p:txBody>
      </p:sp>
      <p:sp>
        <p:nvSpPr>
          <p:cNvPr id="8" name="TextBox 7"/>
          <p:cNvSpPr txBox="1"/>
          <p:nvPr/>
        </p:nvSpPr>
        <p:spPr>
          <a:xfrm>
            <a:off x="1219200" y="1542395"/>
            <a:ext cx="7467600" cy="4401205"/>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t>L-amino acid transporter 1 (LAT1) </a:t>
            </a:r>
            <a:endParaRPr lang="en-US" sz="2800" dirty="0" smtClean="0"/>
          </a:p>
          <a:p>
            <a:pPr marL="914400" lvl="1" indent="-457200">
              <a:buFont typeface="Wingdings" panose="05000000000000000000" pitchFamily="2" charset="2"/>
              <a:buChar char="Ø"/>
            </a:pPr>
            <a:r>
              <a:rPr lang="en-US" sz="2800" dirty="0" smtClean="0"/>
              <a:t>Transport </a:t>
            </a:r>
            <a:r>
              <a:rPr lang="en-US" sz="2800" dirty="0"/>
              <a:t>Phe</a:t>
            </a:r>
          </a:p>
          <a:p>
            <a:pPr marL="457200" indent="-457200">
              <a:buFont typeface="Wingdings" panose="05000000000000000000" pitchFamily="2" charset="2"/>
              <a:buChar char="Ø"/>
            </a:pPr>
            <a:r>
              <a:rPr lang="en-US" sz="2800" dirty="0"/>
              <a:t>Two other large neutral AA:</a:t>
            </a:r>
          </a:p>
          <a:p>
            <a:pPr marL="914400" lvl="1" indent="-457200">
              <a:buFont typeface="Wingdings" panose="05000000000000000000" pitchFamily="2" charset="2"/>
              <a:buChar char="Ø"/>
            </a:pPr>
            <a:r>
              <a:rPr lang="en-US" sz="2800" dirty="0"/>
              <a:t>Tyrosine, dopamine and norepinephrine</a:t>
            </a:r>
          </a:p>
          <a:p>
            <a:pPr marL="914400" lvl="1" indent="-457200">
              <a:buFont typeface="Wingdings" panose="05000000000000000000" pitchFamily="2" charset="2"/>
              <a:buChar char="Ø"/>
            </a:pPr>
            <a:r>
              <a:rPr lang="en-US" sz="2800" dirty="0"/>
              <a:t>Tryptophan, serotonin </a:t>
            </a:r>
          </a:p>
          <a:p>
            <a:pPr marL="457200" indent="-457200">
              <a:buFont typeface="Wingdings" panose="05000000000000000000" pitchFamily="2" charset="2"/>
              <a:buChar char="Ø"/>
            </a:pPr>
            <a:r>
              <a:rPr lang="en-US" sz="2800" dirty="0"/>
              <a:t>High concentrations of Phe: </a:t>
            </a:r>
          </a:p>
          <a:p>
            <a:pPr marL="914400" lvl="1" indent="-457200">
              <a:buFont typeface="Wingdings" panose="05000000000000000000" pitchFamily="2" charset="2"/>
              <a:buChar char="Ø"/>
            </a:pPr>
            <a:r>
              <a:rPr lang="en-US" sz="2800" dirty="0" smtClean="0"/>
              <a:t>Neurotransmitter </a:t>
            </a:r>
            <a:r>
              <a:rPr lang="en-US" sz="2800" dirty="0"/>
              <a:t>dysfunction</a:t>
            </a:r>
          </a:p>
          <a:p>
            <a:pPr marL="914400" lvl="1" indent="-457200">
              <a:buFont typeface="Wingdings" panose="05000000000000000000" pitchFamily="2" charset="2"/>
              <a:buChar char="Ø"/>
            </a:pPr>
            <a:r>
              <a:rPr lang="en-US" sz="2800" dirty="0" smtClean="0"/>
              <a:t>Availability </a:t>
            </a:r>
            <a:r>
              <a:rPr lang="en-US" sz="2800" dirty="0"/>
              <a:t>for protein </a:t>
            </a:r>
            <a:r>
              <a:rPr lang="en-US" sz="2800" dirty="0" smtClean="0"/>
              <a:t>synthesis</a:t>
            </a:r>
          </a:p>
          <a:p>
            <a:pPr marL="457200" indent="-457200">
              <a:buFont typeface="Wingdings" panose="05000000000000000000" pitchFamily="2" charset="2"/>
              <a:buChar char="Ø"/>
            </a:pPr>
            <a:r>
              <a:rPr lang="en-US" sz="2800" dirty="0"/>
              <a:t>High </a:t>
            </a:r>
            <a:r>
              <a:rPr lang="en-US" sz="2800" dirty="0" smtClean="0"/>
              <a:t>concentration </a:t>
            </a:r>
            <a:r>
              <a:rPr lang="en-US" sz="2800" dirty="0"/>
              <a:t>of </a:t>
            </a:r>
            <a:r>
              <a:rPr lang="en-US" sz="2800" dirty="0" err="1"/>
              <a:t>phenylpyruvate</a:t>
            </a:r>
            <a:r>
              <a:rPr lang="en-US" sz="2800" dirty="0"/>
              <a:t> in the brain and toxic </a:t>
            </a:r>
            <a:r>
              <a:rPr lang="en-US" sz="2800" dirty="0" smtClean="0"/>
              <a:t>effects</a:t>
            </a:r>
            <a:endParaRPr lang="en-US" sz="2800" dirty="0"/>
          </a:p>
        </p:txBody>
      </p:sp>
      <p:sp>
        <p:nvSpPr>
          <p:cNvPr id="9" name="TextBox 8"/>
          <p:cNvSpPr txBox="1"/>
          <p:nvPr/>
        </p:nvSpPr>
        <p:spPr>
          <a:xfrm>
            <a:off x="1676400" y="3576817"/>
            <a:ext cx="7315200" cy="1384995"/>
          </a:xfrm>
          <a:prstGeom prst="rect">
            <a:avLst/>
          </a:prstGeom>
          <a:noFill/>
        </p:spPr>
        <p:txBody>
          <a:bodyPr wrap="square" rtlCol="0">
            <a:spAutoFit/>
          </a:bodyPr>
          <a:lstStyle/>
          <a:p>
            <a:pPr marL="457200" lvl="2" indent="-457200">
              <a:buFont typeface="Wingdings" panose="05000000000000000000" pitchFamily="2" charset="2"/>
              <a:buChar char="Ø"/>
            </a:pPr>
            <a:r>
              <a:rPr lang="en-US" sz="2800" dirty="0" smtClean="0">
                <a:solidFill>
                  <a:srgbClr val="FF0000"/>
                </a:solidFill>
              </a:rPr>
              <a:t>No </a:t>
            </a:r>
            <a:r>
              <a:rPr lang="en-US" sz="2800" dirty="0">
                <a:solidFill>
                  <a:srgbClr val="FF0000"/>
                </a:solidFill>
              </a:rPr>
              <a:t>definite causative link between </a:t>
            </a:r>
            <a:r>
              <a:rPr lang="en-US" sz="2800" dirty="0" err="1">
                <a:solidFill>
                  <a:srgbClr val="FF0000"/>
                </a:solidFill>
              </a:rPr>
              <a:t>dysmyelination</a:t>
            </a:r>
            <a:r>
              <a:rPr lang="en-US" sz="2800" dirty="0">
                <a:solidFill>
                  <a:srgbClr val="FF0000"/>
                </a:solidFill>
              </a:rPr>
              <a:t> and neuropsychological </a:t>
            </a:r>
            <a:r>
              <a:rPr lang="en-US" sz="2800" dirty="0" smtClean="0">
                <a:solidFill>
                  <a:srgbClr val="FF0000"/>
                </a:solidFill>
              </a:rPr>
              <a:t>impairment</a:t>
            </a:r>
            <a:endParaRPr lang="en-US" sz="2800" dirty="0">
              <a:solidFill>
                <a:srgbClr val="FF0000"/>
              </a:solidFill>
            </a:endParaRPr>
          </a:p>
        </p:txBody>
      </p:sp>
      <p:sp>
        <p:nvSpPr>
          <p:cNvPr id="3" name="TextBox 2"/>
          <p:cNvSpPr txBox="1"/>
          <p:nvPr/>
        </p:nvSpPr>
        <p:spPr>
          <a:xfrm>
            <a:off x="1219200" y="1880631"/>
            <a:ext cx="7848600" cy="1815882"/>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t>It was recently suggested that PKU may resemble amyloid </a:t>
            </a:r>
            <a:r>
              <a:rPr lang="en-US" sz="2800" dirty="0" smtClean="0"/>
              <a:t>diseases</a:t>
            </a:r>
          </a:p>
          <a:p>
            <a:pPr marL="457200" indent="-457200">
              <a:buFont typeface="Wingdings" panose="05000000000000000000" pitchFamily="2" charset="2"/>
              <a:buChar char="Ø"/>
            </a:pPr>
            <a:r>
              <a:rPr lang="en-US" sz="2800" dirty="0"/>
              <a:t>due to the formation of toxic amyloid-like assemblies of </a:t>
            </a:r>
            <a:r>
              <a:rPr lang="en-US" sz="2800" dirty="0" smtClean="0"/>
              <a:t>phenylalanine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10556"/>
            <a:ext cx="9144000" cy="4132521"/>
          </a:xfrm>
          <a:prstGeom prst="rect">
            <a:avLst/>
          </a:prstGeom>
        </p:spPr>
      </p:pic>
      <p:sp>
        <p:nvSpPr>
          <p:cNvPr id="10" name="TextBox 9"/>
          <p:cNvSpPr txBox="1"/>
          <p:nvPr/>
        </p:nvSpPr>
        <p:spPr>
          <a:xfrm>
            <a:off x="-2306252" y="-2090271"/>
            <a:ext cx="6344852" cy="523220"/>
          </a:xfrm>
          <a:prstGeom prst="rect">
            <a:avLst/>
          </a:prstGeom>
          <a:noFill/>
        </p:spPr>
        <p:txBody>
          <a:bodyPr wrap="square" rtlCol="0">
            <a:spAutoFit/>
          </a:bodyPr>
          <a:lstStyle/>
          <a:p>
            <a:pPr marL="457200" indent="-457200">
              <a:buFont typeface="Wingdings" panose="05000000000000000000" pitchFamily="2" charset="2"/>
              <a:buChar char="Ø"/>
            </a:pPr>
            <a:endParaRPr lang="en-US" sz="2800" dirty="0"/>
          </a:p>
        </p:txBody>
      </p:sp>
    </p:spTree>
    <p:extLst>
      <p:ext uri="{BB962C8B-B14F-4D97-AF65-F5344CB8AC3E}">
        <p14:creationId xmlns:p14="http://schemas.microsoft.com/office/powerpoint/2010/main" val="239524987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1" nodeType="clickEffect">
                                  <p:stCondLst>
                                    <p:cond delay="0"/>
                                  </p:stCondLst>
                                  <p:childTnLst>
                                    <p:animEffect transition="out" filter="wipe(dow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22" presetClass="exit" presetSubtype="4" fill="hold" grpId="1" nodeType="withEffect">
                                  <p:stCondLst>
                                    <p:cond delay="0"/>
                                  </p:stCondLst>
                                  <p:childTnLst>
                                    <p:animEffect transition="out" filter="wipe(down)">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up)">
                                      <p:cBhvr>
                                        <p:cTn id="32" dur="500"/>
                                        <p:tgtEl>
                                          <p:spTgt spid="8">
                                            <p:txEl>
                                              <p:pRg st="0" end="0"/>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up)">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8">
                                            <p:txEl>
                                              <p:pRg st="2" end="2"/>
                                            </p:txEl>
                                          </p:spTgt>
                                        </p:tgtEl>
                                        <p:attrNameLst>
                                          <p:attrName>style.visibility</p:attrName>
                                        </p:attrNameLst>
                                      </p:cBhvr>
                                      <p:to>
                                        <p:strVal val="visible"/>
                                      </p:to>
                                    </p:set>
                                    <p:animEffect transition="in" filter="wipe(up)">
                                      <p:cBhvr>
                                        <p:cTn id="40" dur="500"/>
                                        <p:tgtEl>
                                          <p:spTgt spid="8">
                                            <p:txEl>
                                              <p:pRg st="2" end="2"/>
                                            </p:txEl>
                                          </p:spTgt>
                                        </p:tgtEl>
                                      </p:cBhvr>
                                    </p:animEffect>
                                  </p:childTnLst>
                                </p:cTn>
                              </p:par>
                              <p:par>
                                <p:cTn id="41" presetID="22" presetClass="entr" presetSubtype="1" fill="hold" nodeType="with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wipe(up)">
                                      <p:cBhvr>
                                        <p:cTn id="43" dur="500"/>
                                        <p:tgtEl>
                                          <p:spTgt spid="8">
                                            <p:txEl>
                                              <p:pRg st="3" end="3"/>
                                            </p:txEl>
                                          </p:spTgt>
                                        </p:tgtEl>
                                      </p:cBhvr>
                                    </p:animEffect>
                                  </p:childTnLst>
                                </p:cTn>
                              </p:par>
                              <p:par>
                                <p:cTn id="44" presetID="22" presetClass="entr" presetSubtype="1" fill="hold" nodeType="withEffect">
                                  <p:stCondLst>
                                    <p:cond delay="0"/>
                                  </p:stCondLst>
                                  <p:childTnLst>
                                    <p:set>
                                      <p:cBhvr>
                                        <p:cTn id="45" dur="1" fill="hold">
                                          <p:stCondLst>
                                            <p:cond delay="0"/>
                                          </p:stCondLst>
                                        </p:cTn>
                                        <p:tgtEl>
                                          <p:spTgt spid="8">
                                            <p:txEl>
                                              <p:pRg st="4" end="4"/>
                                            </p:txEl>
                                          </p:spTgt>
                                        </p:tgtEl>
                                        <p:attrNameLst>
                                          <p:attrName>style.visibility</p:attrName>
                                        </p:attrNameLst>
                                      </p:cBhvr>
                                      <p:to>
                                        <p:strVal val="visible"/>
                                      </p:to>
                                    </p:set>
                                    <p:animEffect transition="in" filter="wipe(up)">
                                      <p:cBhvr>
                                        <p:cTn id="46" dur="500"/>
                                        <p:tgtEl>
                                          <p:spTgt spid="8">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animEffect transition="in" filter="wipe(up)">
                                      <p:cBhvr>
                                        <p:cTn id="51" dur="500"/>
                                        <p:tgtEl>
                                          <p:spTgt spid="8">
                                            <p:txEl>
                                              <p:pRg st="5" end="5"/>
                                            </p:txEl>
                                          </p:spTgt>
                                        </p:tgtEl>
                                      </p:cBhvr>
                                    </p:animEffect>
                                  </p:childTnLst>
                                </p:cTn>
                              </p:par>
                              <p:par>
                                <p:cTn id="52" presetID="22" presetClass="entr" presetSubtype="1" fill="hold" nodeType="withEffect">
                                  <p:stCondLst>
                                    <p:cond delay="0"/>
                                  </p:stCondLst>
                                  <p:childTnLst>
                                    <p:set>
                                      <p:cBhvr>
                                        <p:cTn id="53" dur="1" fill="hold">
                                          <p:stCondLst>
                                            <p:cond delay="0"/>
                                          </p:stCondLst>
                                        </p:cTn>
                                        <p:tgtEl>
                                          <p:spTgt spid="8">
                                            <p:txEl>
                                              <p:pRg st="6" end="6"/>
                                            </p:txEl>
                                          </p:spTgt>
                                        </p:tgtEl>
                                        <p:attrNameLst>
                                          <p:attrName>style.visibility</p:attrName>
                                        </p:attrNameLst>
                                      </p:cBhvr>
                                      <p:to>
                                        <p:strVal val="visible"/>
                                      </p:to>
                                    </p:set>
                                    <p:animEffect transition="in" filter="wipe(up)">
                                      <p:cBhvr>
                                        <p:cTn id="54" dur="500"/>
                                        <p:tgtEl>
                                          <p:spTgt spid="8">
                                            <p:txEl>
                                              <p:pRg st="6" end="6"/>
                                            </p:txEl>
                                          </p:spTgt>
                                        </p:tgtEl>
                                      </p:cBhvr>
                                    </p:animEffect>
                                  </p:childTnLst>
                                </p:cTn>
                              </p:par>
                              <p:par>
                                <p:cTn id="55" presetID="22" presetClass="entr" presetSubtype="1" fill="hold" nodeType="withEffect">
                                  <p:stCondLst>
                                    <p:cond delay="0"/>
                                  </p:stCondLst>
                                  <p:childTnLst>
                                    <p:set>
                                      <p:cBhvr>
                                        <p:cTn id="56" dur="1" fill="hold">
                                          <p:stCondLst>
                                            <p:cond delay="0"/>
                                          </p:stCondLst>
                                        </p:cTn>
                                        <p:tgtEl>
                                          <p:spTgt spid="8">
                                            <p:txEl>
                                              <p:pRg st="7" end="7"/>
                                            </p:txEl>
                                          </p:spTgt>
                                        </p:tgtEl>
                                        <p:attrNameLst>
                                          <p:attrName>style.visibility</p:attrName>
                                        </p:attrNameLst>
                                      </p:cBhvr>
                                      <p:to>
                                        <p:strVal val="visible"/>
                                      </p:to>
                                    </p:set>
                                    <p:animEffect transition="in" filter="wipe(up)">
                                      <p:cBhvr>
                                        <p:cTn id="57" dur="500"/>
                                        <p:tgtEl>
                                          <p:spTgt spid="8">
                                            <p:txEl>
                                              <p:pRg st="7" end="7"/>
                                            </p:txEl>
                                          </p:spTgt>
                                        </p:tgtEl>
                                      </p:cBhvr>
                                    </p:animEffect>
                                  </p:childTnLst>
                                </p:cTn>
                              </p:par>
                              <p:par>
                                <p:cTn id="58" presetID="22" presetClass="entr" presetSubtype="1" fill="hold" nodeType="withEffect">
                                  <p:stCondLst>
                                    <p:cond delay="0"/>
                                  </p:stCondLst>
                                  <p:childTnLst>
                                    <p:set>
                                      <p:cBhvr>
                                        <p:cTn id="59" dur="1" fill="hold">
                                          <p:stCondLst>
                                            <p:cond delay="0"/>
                                          </p:stCondLst>
                                        </p:cTn>
                                        <p:tgtEl>
                                          <p:spTgt spid="8">
                                            <p:txEl>
                                              <p:pRg st="8" end="8"/>
                                            </p:txEl>
                                          </p:spTgt>
                                        </p:tgtEl>
                                        <p:attrNameLst>
                                          <p:attrName>style.visibility</p:attrName>
                                        </p:attrNameLst>
                                      </p:cBhvr>
                                      <p:to>
                                        <p:strVal val="visible"/>
                                      </p:to>
                                    </p:set>
                                    <p:animEffect transition="in" filter="wipe(up)">
                                      <p:cBhvr>
                                        <p:cTn id="60" dur="500"/>
                                        <p:tgtEl>
                                          <p:spTgt spid="8">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xit" presetSubtype="1" fill="hold" grpId="0" nodeType="clickEffect">
                                  <p:stCondLst>
                                    <p:cond delay="0"/>
                                  </p:stCondLst>
                                  <p:childTnLst>
                                    <p:animEffect transition="out" filter="wipe(up)">
                                      <p:cBhvr>
                                        <p:cTn id="64" dur="500"/>
                                        <p:tgtEl>
                                          <p:spTgt spid="8">
                                            <p:txEl>
                                              <p:pRg st="0" end="0"/>
                                            </p:txEl>
                                          </p:spTgt>
                                        </p:tgtEl>
                                      </p:cBhvr>
                                    </p:animEffect>
                                    <p:set>
                                      <p:cBhvr>
                                        <p:cTn id="65" dur="1" fill="hold">
                                          <p:stCondLst>
                                            <p:cond delay="499"/>
                                          </p:stCondLst>
                                        </p:cTn>
                                        <p:tgtEl>
                                          <p:spTgt spid="8">
                                            <p:txEl>
                                              <p:pRg st="0" end="0"/>
                                            </p:txEl>
                                          </p:spTgt>
                                        </p:tgtEl>
                                        <p:attrNameLst>
                                          <p:attrName>style.visibility</p:attrName>
                                        </p:attrNameLst>
                                      </p:cBhvr>
                                      <p:to>
                                        <p:strVal val="hidden"/>
                                      </p:to>
                                    </p:set>
                                  </p:childTnLst>
                                </p:cTn>
                              </p:par>
                              <p:par>
                                <p:cTn id="66" presetID="22" presetClass="exit" presetSubtype="1" fill="hold" grpId="0" nodeType="withEffect">
                                  <p:stCondLst>
                                    <p:cond delay="0"/>
                                  </p:stCondLst>
                                  <p:childTnLst>
                                    <p:animEffect transition="out" filter="wipe(up)">
                                      <p:cBhvr>
                                        <p:cTn id="67" dur="500"/>
                                        <p:tgtEl>
                                          <p:spTgt spid="8">
                                            <p:txEl>
                                              <p:pRg st="1" end="1"/>
                                            </p:txEl>
                                          </p:spTgt>
                                        </p:tgtEl>
                                      </p:cBhvr>
                                    </p:animEffect>
                                    <p:set>
                                      <p:cBhvr>
                                        <p:cTn id="68" dur="1" fill="hold">
                                          <p:stCondLst>
                                            <p:cond delay="499"/>
                                          </p:stCondLst>
                                        </p:cTn>
                                        <p:tgtEl>
                                          <p:spTgt spid="8">
                                            <p:txEl>
                                              <p:pRg st="1" end="1"/>
                                            </p:txEl>
                                          </p:spTgt>
                                        </p:tgtEl>
                                        <p:attrNameLst>
                                          <p:attrName>style.visibility</p:attrName>
                                        </p:attrNameLst>
                                      </p:cBhvr>
                                      <p:to>
                                        <p:strVal val="hidden"/>
                                      </p:to>
                                    </p:set>
                                  </p:childTnLst>
                                </p:cTn>
                              </p:par>
                              <p:par>
                                <p:cTn id="69" presetID="22" presetClass="exit" presetSubtype="1" fill="hold" grpId="0" nodeType="withEffect">
                                  <p:stCondLst>
                                    <p:cond delay="0"/>
                                  </p:stCondLst>
                                  <p:childTnLst>
                                    <p:animEffect transition="out" filter="wipe(up)">
                                      <p:cBhvr>
                                        <p:cTn id="70" dur="500"/>
                                        <p:tgtEl>
                                          <p:spTgt spid="8">
                                            <p:txEl>
                                              <p:pRg st="2" end="2"/>
                                            </p:txEl>
                                          </p:spTgt>
                                        </p:tgtEl>
                                      </p:cBhvr>
                                    </p:animEffect>
                                    <p:set>
                                      <p:cBhvr>
                                        <p:cTn id="71" dur="1" fill="hold">
                                          <p:stCondLst>
                                            <p:cond delay="499"/>
                                          </p:stCondLst>
                                        </p:cTn>
                                        <p:tgtEl>
                                          <p:spTgt spid="8">
                                            <p:txEl>
                                              <p:pRg st="2" end="2"/>
                                            </p:txEl>
                                          </p:spTgt>
                                        </p:tgtEl>
                                        <p:attrNameLst>
                                          <p:attrName>style.visibility</p:attrName>
                                        </p:attrNameLst>
                                      </p:cBhvr>
                                      <p:to>
                                        <p:strVal val="hidden"/>
                                      </p:to>
                                    </p:set>
                                  </p:childTnLst>
                                </p:cTn>
                              </p:par>
                              <p:par>
                                <p:cTn id="72" presetID="22" presetClass="exit" presetSubtype="1" fill="hold" grpId="0" nodeType="withEffect">
                                  <p:stCondLst>
                                    <p:cond delay="0"/>
                                  </p:stCondLst>
                                  <p:childTnLst>
                                    <p:animEffect transition="out" filter="wipe(up)">
                                      <p:cBhvr>
                                        <p:cTn id="73" dur="500"/>
                                        <p:tgtEl>
                                          <p:spTgt spid="8">
                                            <p:txEl>
                                              <p:pRg st="3" end="3"/>
                                            </p:txEl>
                                          </p:spTgt>
                                        </p:tgtEl>
                                      </p:cBhvr>
                                    </p:animEffect>
                                    <p:set>
                                      <p:cBhvr>
                                        <p:cTn id="74" dur="1" fill="hold">
                                          <p:stCondLst>
                                            <p:cond delay="499"/>
                                          </p:stCondLst>
                                        </p:cTn>
                                        <p:tgtEl>
                                          <p:spTgt spid="8">
                                            <p:txEl>
                                              <p:pRg st="3" end="3"/>
                                            </p:txEl>
                                          </p:spTgt>
                                        </p:tgtEl>
                                        <p:attrNameLst>
                                          <p:attrName>style.visibility</p:attrName>
                                        </p:attrNameLst>
                                      </p:cBhvr>
                                      <p:to>
                                        <p:strVal val="hidden"/>
                                      </p:to>
                                    </p:set>
                                  </p:childTnLst>
                                </p:cTn>
                              </p:par>
                              <p:par>
                                <p:cTn id="75" presetID="22" presetClass="exit" presetSubtype="1" fill="hold" grpId="0" nodeType="withEffect">
                                  <p:stCondLst>
                                    <p:cond delay="0"/>
                                  </p:stCondLst>
                                  <p:childTnLst>
                                    <p:animEffect transition="out" filter="wipe(up)">
                                      <p:cBhvr>
                                        <p:cTn id="76" dur="500"/>
                                        <p:tgtEl>
                                          <p:spTgt spid="8">
                                            <p:txEl>
                                              <p:pRg st="4" end="4"/>
                                            </p:txEl>
                                          </p:spTgt>
                                        </p:tgtEl>
                                      </p:cBhvr>
                                    </p:animEffect>
                                    <p:set>
                                      <p:cBhvr>
                                        <p:cTn id="77" dur="1" fill="hold">
                                          <p:stCondLst>
                                            <p:cond delay="499"/>
                                          </p:stCondLst>
                                        </p:cTn>
                                        <p:tgtEl>
                                          <p:spTgt spid="8">
                                            <p:txEl>
                                              <p:pRg st="4" end="4"/>
                                            </p:txEl>
                                          </p:spTgt>
                                        </p:tgtEl>
                                        <p:attrNameLst>
                                          <p:attrName>style.visibility</p:attrName>
                                        </p:attrNameLst>
                                      </p:cBhvr>
                                      <p:to>
                                        <p:strVal val="hidden"/>
                                      </p:to>
                                    </p:set>
                                  </p:childTnLst>
                                </p:cTn>
                              </p:par>
                              <p:par>
                                <p:cTn id="78" presetID="22" presetClass="exit" presetSubtype="1" fill="hold" grpId="0" nodeType="withEffect">
                                  <p:stCondLst>
                                    <p:cond delay="0"/>
                                  </p:stCondLst>
                                  <p:childTnLst>
                                    <p:animEffect transition="out" filter="wipe(up)">
                                      <p:cBhvr>
                                        <p:cTn id="79" dur="500"/>
                                        <p:tgtEl>
                                          <p:spTgt spid="8">
                                            <p:txEl>
                                              <p:pRg st="5" end="5"/>
                                            </p:txEl>
                                          </p:spTgt>
                                        </p:tgtEl>
                                      </p:cBhvr>
                                    </p:animEffect>
                                    <p:set>
                                      <p:cBhvr>
                                        <p:cTn id="80" dur="1" fill="hold">
                                          <p:stCondLst>
                                            <p:cond delay="499"/>
                                          </p:stCondLst>
                                        </p:cTn>
                                        <p:tgtEl>
                                          <p:spTgt spid="8">
                                            <p:txEl>
                                              <p:pRg st="5" end="5"/>
                                            </p:txEl>
                                          </p:spTgt>
                                        </p:tgtEl>
                                        <p:attrNameLst>
                                          <p:attrName>style.visibility</p:attrName>
                                        </p:attrNameLst>
                                      </p:cBhvr>
                                      <p:to>
                                        <p:strVal val="hidden"/>
                                      </p:to>
                                    </p:set>
                                  </p:childTnLst>
                                </p:cTn>
                              </p:par>
                              <p:par>
                                <p:cTn id="81" presetID="22" presetClass="exit" presetSubtype="1" fill="hold" grpId="0" nodeType="withEffect">
                                  <p:stCondLst>
                                    <p:cond delay="0"/>
                                  </p:stCondLst>
                                  <p:childTnLst>
                                    <p:animEffect transition="out" filter="wipe(up)">
                                      <p:cBhvr>
                                        <p:cTn id="82" dur="500"/>
                                        <p:tgtEl>
                                          <p:spTgt spid="8">
                                            <p:txEl>
                                              <p:pRg st="6" end="6"/>
                                            </p:txEl>
                                          </p:spTgt>
                                        </p:tgtEl>
                                      </p:cBhvr>
                                    </p:animEffect>
                                    <p:set>
                                      <p:cBhvr>
                                        <p:cTn id="83" dur="1" fill="hold">
                                          <p:stCondLst>
                                            <p:cond delay="499"/>
                                          </p:stCondLst>
                                        </p:cTn>
                                        <p:tgtEl>
                                          <p:spTgt spid="8">
                                            <p:txEl>
                                              <p:pRg st="6" end="6"/>
                                            </p:txEl>
                                          </p:spTgt>
                                        </p:tgtEl>
                                        <p:attrNameLst>
                                          <p:attrName>style.visibility</p:attrName>
                                        </p:attrNameLst>
                                      </p:cBhvr>
                                      <p:to>
                                        <p:strVal val="hidden"/>
                                      </p:to>
                                    </p:set>
                                  </p:childTnLst>
                                </p:cTn>
                              </p:par>
                              <p:par>
                                <p:cTn id="84" presetID="22" presetClass="exit" presetSubtype="1" fill="hold" grpId="0" nodeType="withEffect">
                                  <p:stCondLst>
                                    <p:cond delay="0"/>
                                  </p:stCondLst>
                                  <p:childTnLst>
                                    <p:animEffect transition="out" filter="wipe(up)">
                                      <p:cBhvr>
                                        <p:cTn id="85" dur="500"/>
                                        <p:tgtEl>
                                          <p:spTgt spid="8">
                                            <p:txEl>
                                              <p:pRg st="7" end="7"/>
                                            </p:txEl>
                                          </p:spTgt>
                                        </p:tgtEl>
                                      </p:cBhvr>
                                    </p:animEffect>
                                    <p:set>
                                      <p:cBhvr>
                                        <p:cTn id="86" dur="1" fill="hold">
                                          <p:stCondLst>
                                            <p:cond delay="499"/>
                                          </p:stCondLst>
                                        </p:cTn>
                                        <p:tgtEl>
                                          <p:spTgt spid="8">
                                            <p:txEl>
                                              <p:pRg st="7" end="7"/>
                                            </p:txEl>
                                          </p:spTgt>
                                        </p:tgtEl>
                                        <p:attrNameLst>
                                          <p:attrName>style.visibility</p:attrName>
                                        </p:attrNameLst>
                                      </p:cBhvr>
                                      <p:to>
                                        <p:strVal val="hidden"/>
                                      </p:to>
                                    </p:set>
                                  </p:childTnLst>
                                </p:cTn>
                              </p:par>
                              <p:par>
                                <p:cTn id="87" presetID="22" presetClass="exit" presetSubtype="1" fill="hold" grpId="0" nodeType="withEffect">
                                  <p:stCondLst>
                                    <p:cond delay="0"/>
                                  </p:stCondLst>
                                  <p:childTnLst>
                                    <p:animEffect transition="out" filter="wipe(up)">
                                      <p:cBhvr>
                                        <p:cTn id="88" dur="500"/>
                                        <p:tgtEl>
                                          <p:spTgt spid="8">
                                            <p:txEl>
                                              <p:pRg st="8" end="8"/>
                                            </p:txEl>
                                          </p:spTgt>
                                        </p:tgtEl>
                                      </p:cBhvr>
                                    </p:animEffect>
                                    <p:set>
                                      <p:cBhvr>
                                        <p:cTn id="89" dur="1" fill="hold">
                                          <p:stCondLst>
                                            <p:cond delay="499"/>
                                          </p:stCondLst>
                                        </p:cTn>
                                        <p:tgtEl>
                                          <p:spTgt spid="8">
                                            <p:txEl>
                                              <p:pRg st="8" end="8"/>
                                            </p:txEl>
                                          </p:spTgt>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wipe(up)">
                                      <p:cBhvr>
                                        <p:cTn id="94" dur="500"/>
                                        <p:tgtEl>
                                          <p:spTgt spid="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xit" presetSubtype="1" fill="hold" grpId="1" nodeType="clickEffect">
                                  <p:stCondLst>
                                    <p:cond delay="0"/>
                                  </p:stCondLst>
                                  <p:childTnLst>
                                    <p:animEffect transition="out" filter="wipe(up)">
                                      <p:cBhvr>
                                        <p:cTn id="98" dur="500"/>
                                        <p:tgtEl>
                                          <p:spTgt spid="5"/>
                                        </p:tgtEl>
                                      </p:cBhvr>
                                    </p:animEffect>
                                    <p:set>
                                      <p:cBhvr>
                                        <p:cTn id="99" dur="1" fill="hold">
                                          <p:stCondLst>
                                            <p:cond delay="499"/>
                                          </p:stCondLst>
                                        </p:cTn>
                                        <p:tgtEl>
                                          <p:spTgt spid="5"/>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ipe(up)">
                                      <p:cBhvr>
                                        <p:cTn id="104" dur="500"/>
                                        <p:tgtEl>
                                          <p:spTgt spid="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fade">
                                      <p:cBhvr>
                                        <p:cTn id="10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7" grpId="0"/>
      <p:bldP spid="7" grpId="1"/>
      <p:bldP spid="8" grpId="0" build="allAtOnce"/>
      <p:bldP spid="9" grpId="0"/>
      <p:bldP spid="9" grpId="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588" y="107486"/>
            <a:ext cx="5105400" cy="762000"/>
          </a:xfrm>
        </p:spPr>
        <p:txBody>
          <a:bodyPr/>
          <a:lstStyle/>
          <a:p>
            <a:r>
              <a:rPr lang="en-US" b="1" dirty="0"/>
              <a:t>Clinical Features</a:t>
            </a:r>
          </a:p>
        </p:txBody>
      </p:sp>
      <p:pic>
        <p:nvPicPr>
          <p:cNvPr id="5" name="Picture 4"/>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946328" cy="1700304"/>
          </a:xfrm>
          <a:prstGeom prst="rect">
            <a:avLst/>
          </a:prstGeom>
        </p:spPr>
      </p:pic>
      <p:sp>
        <p:nvSpPr>
          <p:cNvPr id="6" name="TextBox 5"/>
          <p:cNvSpPr txBox="1"/>
          <p:nvPr/>
        </p:nvSpPr>
        <p:spPr>
          <a:xfrm>
            <a:off x="1773264" y="796727"/>
            <a:ext cx="3733800" cy="584775"/>
          </a:xfrm>
          <a:prstGeom prst="rect">
            <a:avLst/>
          </a:prstGeom>
          <a:noFill/>
        </p:spPr>
        <p:txBody>
          <a:bodyPr wrap="square" rtlCol="0">
            <a:spAutoFit/>
          </a:bodyPr>
          <a:lstStyle/>
          <a:p>
            <a:r>
              <a:rPr lang="en-US" sz="3200" b="1" dirty="0" smtClean="0"/>
              <a:t>Untreated patients</a:t>
            </a:r>
            <a:endParaRPr lang="en-US" sz="3200" b="1" dirty="0"/>
          </a:p>
        </p:txBody>
      </p:sp>
      <p:sp>
        <p:nvSpPr>
          <p:cNvPr id="7" name="TextBox 6"/>
          <p:cNvSpPr txBox="1"/>
          <p:nvPr/>
        </p:nvSpPr>
        <p:spPr>
          <a:xfrm>
            <a:off x="1881110" y="1321117"/>
            <a:ext cx="7162800" cy="4093428"/>
          </a:xfrm>
          <a:prstGeom prst="rect">
            <a:avLst/>
          </a:prstGeom>
          <a:noFill/>
        </p:spPr>
        <p:txBody>
          <a:bodyPr wrap="square" rtlCol="0">
            <a:spAutoFit/>
          </a:bodyPr>
          <a:lstStyle/>
          <a:p>
            <a:pPr marL="285750" indent="-285750">
              <a:buFont typeface="Wingdings" panose="05000000000000000000" pitchFamily="2" charset="2"/>
              <a:buChar char="Ø"/>
            </a:pPr>
            <a:r>
              <a:rPr lang="en-US" sz="2600" dirty="0" smtClean="0"/>
              <a:t>Mental </a:t>
            </a:r>
            <a:r>
              <a:rPr lang="en-US" sz="2600" dirty="0"/>
              <a:t>retardation</a:t>
            </a:r>
          </a:p>
          <a:p>
            <a:pPr marL="285750" indent="-285750">
              <a:buFont typeface="Wingdings" panose="05000000000000000000" pitchFamily="2" charset="2"/>
              <a:buChar char="Ø"/>
            </a:pPr>
            <a:r>
              <a:rPr lang="en-US" sz="2600" dirty="0" smtClean="0"/>
              <a:t>Microcephaly</a:t>
            </a:r>
            <a:endParaRPr lang="en-US" sz="2600" dirty="0"/>
          </a:p>
          <a:p>
            <a:pPr marL="285750" indent="-285750">
              <a:buFont typeface="Wingdings" panose="05000000000000000000" pitchFamily="2" charset="2"/>
              <a:buChar char="Ø"/>
            </a:pPr>
            <a:r>
              <a:rPr lang="en-US" sz="2600" dirty="0" smtClean="0"/>
              <a:t>Delayed </a:t>
            </a:r>
            <a:r>
              <a:rPr lang="en-US" sz="2600" dirty="0"/>
              <a:t>speech</a:t>
            </a:r>
          </a:p>
          <a:p>
            <a:pPr marL="285750" indent="-285750">
              <a:buFont typeface="Wingdings" panose="05000000000000000000" pitchFamily="2" charset="2"/>
              <a:buChar char="Ø"/>
            </a:pPr>
            <a:r>
              <a:rPr lang="en-US" sz="2600" dirty="0" smtClean="0"/>
              <a:t>Seizures</a:t>
            </a:r>
            <a:endParaRPr lang="en-US" sz="2600" dirty="0"/>
          </a:p>
          <a:p>
            <a:pPr marL="285750" indent="-285750">
              <a:buFont typeface="Wingdings" panose="05000000000000000000" pitchFamily="2" charset="2"/>
              <a:buChar char="Ø"/>
            </a:pPr>
            <a:r>
              <a:rPr lang="en-US" sz="2600" dirty="0" smtClean="0"/>
              <a:t>Light </a:t>
            </a:r>
            <a:r>
              <a:rPr lang="en-US" sz="2600" dirty="0"/>
              <a:t>hair and eyes and fair </a:t>
            </a:r>
            <a:r>
              <a:rPr lang="en-US" sz="2600" dirty="0" smtClean="0"/>
              <a:t>skin</a:t>
            </a:r>
            <a:endParaRPr lang="en-US" sz="2600" dirty="0"/>
          </a:p>
          <a:p>
            <a:pPr marL="285750" indent="-285750">
              <a:buFont typeface="Wingdings" panose="05000000000000000000" pitchFamily="2" charset="2"/>
              <a:buChar char="Ø"/>
            </a:pPr>
            <a:r>
              <a:rPr lang="en-US" sz="2600" dirty="0" smtClean="0"/>
              <a:t>Musty </a:t>
            </a:r>
            <a:r>
              <a:rPr lang="en-US" sz="2600" dirty="0"/>
              <a:t>body or urine </a:t>
            </a:r>
            <a:r>
              <a:rPr lang="en-US" sz="2600" dirty="0" smtClean="0"/>
              <a:t>odor secondary to excretion of </a:t>
            </a:r>
            <a:r>
              <a:rPr lang="en-US" sz="2600" dirty="0" err="1"/>
              <a:t>phenylacetic</a:t>
            </a:r>
            <a:r>
              <a:rPr lang="en-US" sz="2600" dirty="0"/>
              <a:t> acid into the sweat and the </a:t>
            </a:r>
            <a:r>
              <a:rPr lang="en-US" sz="2600" dirty="0" smtClean="0"/>
              <a:t>urine</a:t>
            </a:r>
          </a:p>
          <a:p>
            <a:pPr marL="285750" indent="-285750">
              <a:buFont typeface="Wingdings" panose="05000000000000000000" pitchFamily="2" charset="2"/>
              <a:buChar char="Ø"/>
            </a:pPr>
            <a:r>
              <a:rPr lang="en-US" sz="2600" dirty="0" smtClean="0"/>
              <a:t>Vomiting</a:t>
            </a:r>
            <a:endParaRPr lang="en-US" sz="2600" dirty="0"/>
          </a:p>
          <a:p>
            <a:pPr marL="285750" indent="-285750">
              <a:buFont typeface="Wingdings" panose="05000000000000000000" pitchFamily="2" charset="2"/>
              <a:buChar char="Ø"/>
            </a:pPr>
            <a:r>
              <a:rPr lang="en-US" sz="2600" dirty="0" smtClean="0"/>
              <a:t>Irritability</a:t>
            </a:r>
            <a:endParaRPr lang="en-US" sz="2600" dirty="0"/>
          </a:p>
          <a:p>
            <a:pPr marL="285750" indent="-285750">
              <a:buFont typeface="Wingdings" panose="05000000000000000000" pitchFamily="2" charset="2"/>
              <a:buChar char="Ø"/>
            </a:pPr>
            <a:r>
              <a:rPr lang="en-US" sz="2600" dirty="0" smtClean="0"/>
              <a:t>Eczema</a:t>
            </a:r>
            <a:endParaRPr lang="en-US" sz="2600" dirty="0"/>
          </a:p>
        </p:txBody>
      </p:sp>
      <p:sp>
        <p:nvSpPr>
          <p:cNvPr id="8" name="TextBox 7"/>
          <p:cNvSpPr txBox="1"/>
          <p:nvPr/>
        </p:nvSpPr>
        <p:spPr>
          <a:xfrm>
            <a:off x="1920170" y="1365689"/>
            <a:ext cx="6629400" cy="1692771"/>
          </a:xfrm>
          <a:prstGeom prst="rect">
            <a:avLst/>
          </a:prstGeom>
          <a:noFill/>
        </p:spPr>
        <p:txBody>
          <a:bodyPr wrap="square" rtlCol="0">
            <a:spAutoFit/>
          </a:bodyPr>
          <a:lstStyle/>
          <a:p>
            <a:pPr marL="285750" indent="-285750">
              <a:buFont typeface="Wingdings" panose="05000000000000000000" pitchFamily="2" charset="2"/>
              <a:buChar char="Ø"/>
            </a:pPr>
            <a:r>
              <a:rPr lang="en-US" sz="2600" dirty="0"/>
              <a:t>Subtle neurologic ﬁndings, sometimes noted even in treated individuals</a:t>
            </a:r>
          </a:p>
          <a:p>
            <a:r>
              <a:rPr lang="en-US" sz="2600" dirty="0" err="1"/>
              <a:t>i</a:t>
            </a:r>
            <a:r>
              <a:rPr lang="en-US" sz="2600" dirty="0"/>
              <a:t>. Hypertonic reﬂexes</a:t>
            </a:r>
          </a:p>
          <a:p>
            <a:r>
              <a:rPr lang="en-US" sz="2600" dirty="0"/>
              <a:t>ii. Intention </a:t>
            </a:r>
            <a:r>
              <a:rPr lang="en-US" sz="2600" dirty="0" smtClean="0"/>
              <a:t>tremor</a:t>
            </a:r>
            <a:endParaRPr lang="en-US" sz="2600" dirty="0"/>
          </a:p>
        </p:txBody>
      </p:sp>
      <p:sp>
        <p:nvSpPr>
          <p:cNvPr id="9" name="TextBox 8"/>
          <p:cNvSpPr txBox="1"/>
          <p:nvPr/>
        </p:nvSpPr>
        <p:spPr>
          <a:xfrm>
            <a:off x="1916373" y="1377511"/>
            <a:ext cx="6435672" cy="2092881"/>
          </a:xfrm>
          <a:prstGeom prst="rect">
            <a:avLst/>
          </a:prstGeom>
          <a:noFill/>
        </p:spPr>
        <p:txBody>
          <a:bodyPr wrap="square" rtlCol="0">
            <a:spAutoFit/>
          </a:bodyPr>
          <a:lstStyle/>
          <a:p>
            <a:pPr marL="285750" indent="-285750">
              <a:buFont typeface="Wingdings" panose="05000000000000000000" pitchFamily="2" charset="2"/>
              <a:buChar char="Ø"/>
            </a:pPr>
            <a:r>
              <a:rPr lang="en-US" sz="2600" dirty="0"/>
              <a:t>Behavior problems</a:t>
            </a:r>
          </a:p>
          <a:p>
            <a:r>
              <a:rPr lang="en-US" sz="2600" dirty="0" err="1"/>
              <a:t>i</a:t>
            </a:r>
            <a:r>
              <a:rPr lang="en-US" sz="2600" dirty="0"/>
              <a:t>. Autistic-like behaviors</a:t>
            </a:r>
          </a:p>
          <a:p>
            <a:r>
              <a:rPr lang="en-US" sz="2600" dirty="0"/>
              <a:t>ii. Hyperactivity</a:t>
            </a:r>
          </a:p>
          <a:p>
            <a:r>
              <a:rPr lang="en-US" sz="2600" dirty="0"/>
              <a:t>iii. Agitation</a:t>
            </a:r>
          </a:p>
          <a:p>
            <a:r>
              <a:rPr lang="en-US" sz="2600" dirty="0"/>
              <a:t>iv. </a:t>
            </a:r>
            <a:r>
              <a:rPr lang="en-US" sz="2600" dirty="0" smtClean="0"/>
              <a:t>Aggression</a:t>
            </a:r>
            <a:endParaRPr lang="en-US" sz="2600" dirty="0"/>
          </a:p>
        </p:txBody>
      </p:sp>
      <p:sp>
        <p:nvSpPr>
          <p:cNvPr id="10" name="TextBox 9"/>
          <p:cNvSpPr txBox="1"/>
          <p:nvPr/>
        </p:nvSpPr>
        <p:spPr>
          <a:xfrm>
            <a:off x="1857714" y="802638"/>
            <a:ext cx="3174242" cy="584775"/>
          </a:xfrm>
          <a:prstGeom prst="rect">
            <a:avLst/>
          </a:prstGeom>
          <a:noFill/>
        </p:spPr>
        <p:txBody>
          <a:bodyPr wrap="square" rtlCol="0">
            <a:spAutoFit/>
          </a:bodyPr>
          <a:lstStyle/>
          <a:p>
            <a:r>
              <a:rPr lang="en-US" sz="3200" b="1" dirty="0"/>
              <a:t>Treated</a:t>
            </a:r>
            <a:r>
              <a:rPr lang="en-US" sz="1600" dirty="0" smtClean="0"/>
              <a:t> </a:t>
            </a:r>
            <a:r>
              <a:rPr lang="en-US" sz="3200" b="1" dirty="0"/>
              <a:t>patients</a:t>
            </a:r>
          </a:p>
        </p:txBody>
      </p:sp>
      <p:sp>
        <p:nvSpPr>
          <p:cNvPr id="14" name="TextBox 13"/>
          <p:cNvSpPr txBox="1"/>
          <p:nvPr/>
        </p:nvSpPr>
        <p:spPr>
          <a:xfrm>
            <a:off x="1906137" y="1770749"/>
            <a:ext cx="7013812" cy="892552"/>
          </a:xfrm>
          <a:prstGeom prst="rect">
            <a:avLst/>
          </a:prstGeom>
          <a:noFill/>
        </p:spPr>
        <p:txBody>
          <a:bodyPr wrap="square" rtlCol="0">
            <a:spAutoFit/>
          </a:bodyPr>
          <a:lstStyle/>
          <a:p>
            <a:pPr marL="457200" indent="-457200">
              <a:buFont typeface="Wingdings" panose="05000000000000000000" pitchFamily="2" charset="2"/>
              <a:buChar char="Ø"/>
            </a:pPr>
            <a:r>
              <a:rPr lang="en-US" sz="2600" dirty="0" smtClean="0"/>
              <a:t>Symptom-free </a:t>
            </a:r>
            <a:r>
              <a:rPr lang="en-US" sz="2600" dirty="0"/>
              <a:t>on strict metabolic </a:t>
            </a:r>
            <a:r>
              <a:rPr lang="en-US" sz="2600" dirty="0" smtClean="0"/>
              <a:t>control</a:t>
            </a:r>
            <a:endParaRPr lang="en-US" sz="2600" dirty="0"/>
          </a:p>
          <a:p>
            <a:pPr marL="457200" indent="-457200">
              <a:buFont typeface="Wingdings" panose="05000000000000000000" pitchFamily="2" charset="2"/>
              <a:buChar char="Ø"/>
            </a:pPr>
            <a:r>
              <a:rPr lang="en-US" sz="2600" dirty="0" smtClean="0"/>
              <a:t>Normal </a:t>
            </a:r>
            <a:r>
              <a:rPr lang="en-US" sz="2600" dirty="0"/>
              <a:t>development with a normal life </a:t>
            </a:r>
            <a:r>
              <a:rPr lang="en-US" sz="2600" dirty="0" smtClean="0"/>
              <a:t>span</a:t>
            </a:r>
            <a:endParaRPr lang="en-US" sz="2600" dirty="0"/>
          </a:p>
        </p:txBody>
      </p:sp>
      <p:sp>
        <p:nvSpPr>
          <p:cNvPr id="15" name="TextBox 14"/>
          <p:cNvSpPr txBox="1"/>
          <p:nvPr/>
        </p:nvSpPr>
        <p:spPr>
          <a:xfrm>
            <a:off x="1793418" y="773657"/>
            <a:ext cx="2667000" cy="584775"/>
          </a:xfrm>
          <a:prstGeom prst="rect">
            <a:avLst/>
          </a:prstGeom>
          <a:noFill/>
        </p:spPr>
        <p:txBody>
          <a:bodyPr wrap="square" rtlCol="0">
            <a:spAutoFit/>
          </a:bodyPr>
          <a:lstStyle/>
          <a:p>
            <a:r>
              <a:rPr lang="en-US" sz="3200" b="1" dirty="0"/>
              <a:t>Maternal PKU</a:t>
            </a:r>
          </a:p>
        </p:txBody>
      </p:sp>
      <p:sp>
        <p:nvSpPr>
          <p:cNvPr id="16" name="TextBox 15"/>
          <p:cNvSpPr txBox="1"/>
          <p:nvPr/>
        </p:nvSpPr>
        <p:spPr>
          <a:xfrm>
            <a:off x="1893535" y="1254269"/>
            <a:ext cx="6647221" cy="4185761"/>
          </a:xfrm>
          <a:prstGeom prst="rect">
            <a:avLst/>
          </a:prstGeom>
          <a:noFill/>
        </p:spPr>
        <p:txBody>
          <a:bodyPr wrap="square" rtlCol="0">
            <a:spAutoFit/>
          </a:bodyPr>
          <a:lstStyle/>
          <a:p>
            <a:r>
              <a:rPr lang="en-US" sz="3200" b="1" dirty="0"/>
              <a:t>Background information</a:t>
            </a:r>
          </a:p>
          <a:p>
            <a:pPr marL="457200" indent="-457200">
              <a:buFont typeface="Wingdings" panose="05000000000000000000" pitchFamily="2" charset="2"/>
              <a:buChar char="Ø"/>
            </a:pPr>
            <a:r>
              <a:rPr lang="en-US" sz="2600" dirty="0"/>
              <a:t>Loss of dietary compliance </a:t>
            </a:r>
          </a:p>
          <a:p>
            <a:pPr marL="457200" indent="-457200">
              <a:buFont typeface="Wingdings" panose="05000000000000000000" pitchFamily="2" charset="2"/>
              <a:buChar char="Ø"/>
            </a:pPr>
            <a:r>
              <a:rPr lang="en-US" sz="2600" dirty="0"/>
              <a:t>Noncompliance on special diet by many affected adolescent females</a:t>
            </a:r>
          </a:p>
          <a:p>
            <a:pPr marL="457200" indent="-457200">
              <a:buFont typeface="Wingdings" panose="05000000000000000000" pitchFamily="2" charset="2"/>
              <a:buChar char="Ø"/>
            </a:pPr>
            <a:r>
              <a:rPr lang="en-US" sz="2600" dirty="0"/>
              <a:t>Capable of reproduction</a:t>
            </a:r>
          </a:p>
          <a:p>
            <a:pPr marL="457200" indent="-457200">
              <a:buFont typeface="Wingdings" panose="05000000000000000000" pitchFamily="2" charset="2"/>
              <a:buChar char="Ø"/>
            </a:pPr>
            <a:r>
              <a:rPr lang="en-US" sz="2600" dirty="0"/>
              <a:t>Blood phenylalanine levels above the current recommended therapeutic range</a:t>
            </a:r>
          </a:p>
          <a:p>
            <a:pPr marL="457200" indent="-457200">
              <a:buFont typeface="Wingdings" panose="05000000000000000000" pitchFamily="2" charset="2"/>
              <a:buChar char="Ø"/>
            </a:pPr>
            <a:r>
              <a:rPr lang="en-US" sz="2600" dirty="0"/>
              <a:t>Loss of follow-up of such </a:t>
            </a:r>
          </a:p>
          <a:p>
            <a:pPr marL="457200" indent="-457200">
              <a:buFont typeface="Wingdings" panose="05000000000000000000" pitchFamily="2" charset="2"/>
              <a:buChar char="Ø"/>
            </a:pPr>
            <a:r>
              <a:rPr lang="en-US" sz="2600" dirty="0"/>
              <a:t>Fetal anomalies preventable by dietary therapy</a:t>
            </a:r>
          </a:p>
        </p:txBody>
      </p:sp>
      <p:sp>
        <p:nvSpPr>
          <p:cNvPr id="17" name="TextBox 16"/>
          <p:cNvSpPr txBox="1"/>
          <p:nvPr/>
        </p:nvSpPr>
        <p:spPr>
          <a:xfrm>
            <a:off x="1875196" y="1242988"/>
            <a:ext cx="6049265" cy="2985433"/>
          </a:xfrm>
          <a:prstGeom prst="rect">
            <a:avLst/>
          </a:prstGeom>
          <a:noFill/>
        </p:spPr>
        <p:txBody>
          <a:bodyPr wrap="square" rtlCol="0">
            <a:spAutoFit/>
          </a:bodyPr>
          <a:lstStyle/>
          <a:p>
            <a:r>
              <a:rPr lang="en-US" sz="3200" b="1" dirty="0" smtClean="0"/>
              <a:t>A </a:t>
            </a:r>
            <a:r>
              <a:rPr lang="en-US" sz="3200" b="1" dirty="0"/>
              <a:t>in the </a:t>
            </a:r>
            <a:r>
              <a:rPr lang="en-US" sz="3200" b="1" dirty="0" smtClean="0"/>
              <a:t>children</a:t>
            </a:r>
          </a:p>
          <a:p>
            <a:pPr marL="457200" indent="-457200">
              <a:buFont typeface="Wingdings" panose="05000000000000000000" pitchFamily="2" charset="2"/>
              <a:buChar char="Ø"/>
            </a:pPr>
            <a:r>
              <a:rPr lang="en-US" sz="2600" dirty="0" smtClean="0"/>
              <a:t>Psychomotor retardation (92%)</a:t>
            </a:r>
          </a:p>
          <a:p>
            <a:pPr marL="457200" indent="-457200">
              <a:buFont typeface="Wingdings" panose="05000000000000000000" pitchFamily="2" charset="2"/>
              <a:buChar char="Ø"/>
            </a:pPr>
            <a:r>
              <a:rPr lang="en-US" sz="2600" dirty="0" smtClean="0"/>
              <a:t>Intrauterine </a:t>
            </a:r>
            <a:r>
              <a:rPr lang="en-US" sz="2600" dirty="0"/>
              <a:t>growth retardation (40%)</a:t>
            </a:r>
          </a:p>
          <a:p>
            <a:pPr marL="457200" indent="-457200">
              <a:buFont typeface="Wingdings" panose="05000000000000000000" pitchFamily="2" charset="2"/>
              <a:buChar char="Ø"/>
            </a:pPr>
            <a:r>
              <a:rPr lang="en-US" sz="2600" dirty="0"/>
              <a:t>Microcephaly</a:t>
            </a:r>
          </a:p>
          <a:p>
            <a:pPr marL="457200" indent="-457200">
              <a:buFont typeface="Wingdings" panose="05000000000000000000" pitchFamily="2" charset="2"/>
              <a:buChar char="Ø"/>
            </a:pPr>
            <a:r>
              <a:rPr lang="en-US" sz="2600" dirty="0"/>
              <a:t>Congenital heart defects (10%)</a:t>
            </a:r>
          </a:p>
          <a:p>
            <a:pPr marL="457200" indent="-457200">
              <a:buFont typeface="Wingdings" panose="05000000000000000000" pitchFamily="2" charset="2"/>
              <a:buChar char="Ø"/>
            </a:pPr>
            <a:r>
              <a:rPr lang="en-US" sz="2600" dirty="0"/>
              <a:t>Postnatal growth retardation</a:t>
            </a:r>
          </a:p>
          <a:p>
            <a:pPr marL="457200" indent="-457200">
              <a:buFont typeface="Wingdings" panose="05000000000000000000" pitchFamily="2" charset="2"/>
              <a:buChar char="Ø"/>
            </a:pPr>
            <a:r>
              <a:rPr lang="en-US" sz="2600" dirty="0"/>
              <a:t>Neurologic </a:t>
            </a:r>
            <a:r>
              <a:rPr lang="en-US" sz="2600" dirty="0" smtClean="0"/>
              <a:t>deﬁcits</a:t>
            </a:r>
            <a:endParaRPr lang="en-US" sz="2600" dirty="0"/>
          </a:p>
        </p:txBody>
      </p:sp>
      <p:sp>
        <p:nvSpPr>
          <p:cNvPr id="18" name="TextBox 17"/>
          <p:cNvSpPr txBox="1"/>
          <p:nvPr/>
        </p:nvSpPr>
        <p:spPr>
          <a:xfrm>
            <a:off x="1911678" y="2185582"/>
            <a:ext cx="7027652" cy="2893100"/>
          </a:xfrm>
          <a:prstGeom prst="rect">
            <a:avLst/>
          </a:prstGeom>
          <a:noFill/>
        </p:spPr>
        <p:txBody>
          <a:bodyPr wrap="square" rtlCol="0">
            <a:spAutoFit/>
          </a:bodyPr>
          <a:lstStyle/>
          <a:p>
            <a:pPr marL="285750" indent="-285750">
              <a:buFont typeface="Wingdings" panose="05000000000000000000" pitchFamily="2" charset="2"/>
              <a:buChar char="ü"/>
            </a:pPr>
            <a:r>
              <a:rPr lang="en-US" sz="2600" dirty="0"/>
              <a:t>The frequency of abnormalities directly related to the degree of elevation of maternal phenylalanine levels during pregnancy</a:t>
            </a:r>
          </a:p>
          <a:p>
            <a:pPr marL="285750" indent="-285750">
              <a:buFont typeface="Wingdings" panose="05000000000000000000" pitchFamily="2" charset="2"/>
              <a:buChar char="ü"/>
            </a:pPr>
            <a:r>
              <a:rPr lang="en-US" sz="2600" dirty="0"/>
              <a:t>Abnormalities more likely to occur if maternal phenylalanine levels are not controlled during </a:t>
            </a:r>
            <a:r>
              <a:rPr lang="en-US" sz="2600" dirty="0" smtClean="0"/>
              <a:t>critical </a:t>
            </a:r>
            <a:r>
              <a:rPr lang="en-US" sz="2600" dirty="0"/>
              <a:t>periods of embryogenesis and organogenesis early in </a:t>
            </a:r>
            <a:r>
              <a:rPr lang="en-US" sz="2600" dirty="0" smtClean="0"/>
              <a:t>pregnancy</a:t>
            </a:r>
            <a:endParaRPr lang="en-US" sz="2600" dirty="0"/>
          </a:p>
        </p:txBody>
      </p:sp>
      <p:sp>
        <p:nvSpPr>
          <p:cNvPr id="19" name="TextBox 18"/>
          <p:cNvSpPr txBox="1"/>
          <p:nvPr/>
        </p:nvSpPr>
        <p:spPr>
          <a:xfrm>
            <a:off x="1877385" y="2193128"/>
            <a:ext cx="7467600" cy="954107"/>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t>Phe levels during pregnancy is recommended at 2–6 mg/</a:t>
            </a:r>
            <a:r>
              <a:rPr lang="en-US" sz="2800" dirty="0" err="1"/>
              <a:t>dL</a:t>
            </a:r>
            <a:r>
              <a:rPr lang="en-US" sz="2800" dirty="0"/>
              <a:t> or 1–4 mg/</a:t>
            </a:r>
            <a:r>
              <a:rPr lang="en-US" sz="2800" dirty="0" err="1"/>
              <a:t>dL</a:t>
            </a:r>
            <a:endParaRPr lang="en-US" sz="2800" dirty="0"/>
          </a:p>
        </p:txBody>
      </p:sp>
      <p:sp>
        <p:nvSpPr>
          <p:cNvPr id="20" name="TextBox 19"/>
          <p:cNvSpPr txBox="1"/>
          <p:nvPr/>
        </p:nvSpPr>
        <p:spPr>
          <a:xfrm>
            <a:off x="1893535" y="2178614"/>
            <a:ext cx="7162800" cy="2246769"/>
          </a:xfrm>
          <a:prstGeom prst="rect">
            <a:avLst/>
          </a:prstGeom>
          <a:noFill/>
        </p:spPr>
        <p:txBody>
          <a:bodyPr wrap="square" rtlCol="0">
            <a:spAutoFit/>
          </a:bodyPr>
          <a:lstStyle/>
          <a:p>
            <a:pPr marL="342900" indent="-342900">
              <a:buFont typeface="Wingdings" panose="05000000000000000000" pitchFamily="2" charset="2"/>
              <a:buChar char="ü"/>
            </a:pPr>
            <a:r>
              <a:rPr lang="en-US" sz="2800" dirty="0"/>
              <a:t>Women with mild forms of PKU are at risk of affecting the fetuses</a:t>
            </a:r>
          </a:p>
          <a:p>
            <a:pPr marL="914400" lvl="1" indent="-457200">
              <a:buFont typeface="Wingdings" panose="05000000000000000000" pitchFamily="2" charset="2"/>
              <a:buChar char="Ø"/>
            </a:pPr>
            <a:r>
              <a:rPr lang="en-US" sz="2800" dirty="0"/>
              <a:t>Because placental gradient favors the fetus, the levels of Phe are higher in the fetus than in the mother</a:t>
            </a:r>
          </a:p>
        </p:txBody>
      </p:sp>
      <p:sp>
        <p:nvSpPr>
          <p:cNvPr id="21" name="TextBox 20"/>
          <p:cNvSpPr txBox="1"/>
          <p:nvPr/>
        </p:nvSpPr>
        <p:spPr>
          <a:xfrm>
            <a:off x="1909116" y="2191491"/>
            <a:ext cx="5791200" cy="1292662"/>
          </a:xfrm>
          <a:prstGeom prst="rect">
            <a:avLst/>
          </a:prstGeom>
          <a:noFill/>
        </p:spPr>
        <p:txBody>
          <a:bodyPr wrap="square" rtlCol="0">
            <a:spAutoFit/>
          </a:bodyPr>
          <a:lstStyle/>
          <a:p>
            <a:pPr marL="285750" indent="-285750">
              <a:buFont typeface="Wingdings" panose="05000000000000000000" pitchFamily="2" charset="2"/>
              <a:buChar char="ü"/>
            </a:pPr>
            <a:r>
              <a:rPr lang="en-US" sz="2600" dirty="0"/>
              <a:t>Effects of uncontrolled maternal PKU occur regardless of the genetic PKU status of the fetus</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856" y="225350"/>
            <a:ext cx="6254252" cy="6243597"/>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7931" y="0"/>
            <a:ext cx="5932714" cy="6858000"/>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544" y="1358432"/>
            <a:ext cx="5041900" cy="3911600"/>
          </a:xfrm>
          <a:prstGeom prst="rect">
            <a:avLst/>
          </a:prstGeom>
        </p:spPr>
      </p:pic>
    </p:spTree>
    <p:extLst>
      <p:ext uri="{BB962C8B-B14F-4D97-AF65-F5344CB8AC3E}">
        <p14:creationId xmlns:p14="http://schemas.microsoft.com/office/powerpoint/2010/main" val="37928543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000" fill="hold"/>
                                        <p:tgtEl>
                                          <p:spTgt spid="22"/>
                                        </p:tgtEl>
                                      </p:cBhvr>
                                      <p:by x="50000" y="50000"/>
                                    </p:animScale>
                                  </p:childTnLst>
                                </p:cTn>
                              </p:par>
                              <p:par>
                                <p:cTn id="26" presetID="42" presetClass="path" presetSubtype="0" accel="50000" decel="50000" fill="hold" nodeType="withEffect">
                                  <p:stCondLst>
                                    <p:cond delay="0"/>
                                  </p:stCondLst>
                                  <p:childTnLst>
                                    <p:animMotion origin="layout" path="M 4.44444E-6 -2.96296E-6 L 0.36059 0.45648 " pathEditMode="relative" rAng="0" ptsTypes="AA">
                                      <p:cBhvr>
                                        <p:cTn id="27" dur="2000" fill="hold"/>
                                        <p:tgtEl>
                                          <p:spTgt spid="22"/>
                                        </p:tgtEl>
                                        <p:attrNameLst>
                                          <p:attrName>ppt_x</p:attrName>
                                          <p:attrName>ppt_y</p:attrName>
                                        </p:attrNameLst>
                                      </p:cBhvr>
                                      <p:rCtr x="18021" y="22824"/>
                                    </p:animMotion>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grpId="1" nodeType="clickEffect">
                                  <p:stCondLst>
                                    <p:cond delay="0"/>
                                  </p:stCondLst>
                                  <p:childTnLst>
                                    <p:animEffect transition="out" filter="wipe(up)">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22" presetClass="entr" presetSubtype="1"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1" fill="hold" grpId="1" nodeType="clickEffect">
                                  <p:stCondLst>
                                    <p:cond delay="0"/>
                                  </p:stCondLst>
                                  <p:childTnLst>
                                    <p:animEffect transition="out" filter="wipe(up)">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22" presetClass="entr" presetSubtype="1"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xit" presetSubtype="1" fill="hold" grpId="1" nodeType="clickEffect">
                                  <p:stCondLst>
                                    <p:cond delay="0"/>
                                  </p:stCondLst>
                                  <p:childTnLst>
                                    <p:animEffect transition="out" filter="wipe(up)">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2.77778E-7 3.7037E-6 L -0.18368 -0.10625 " pathEditMode="relative" rAng="0" ptsTypes="AA">
                                      <p:cBhvr>
                                        <p:cTn id="57" dur="1000" fill="hold"/>
                                        <p:tgtEl>
                                          <p:spTgt spid="6"/>
                                        </p:tgtEl>
                                        <p:attrNameLst>
                                          <p:attrName>ppt_x</p:attrName>
                                          <p:attrName>ppt_y</p:attrName>
                                        </p:attrNameLst>
                                      </p:cBhvr>
                                      <p:rCtr x="-9184" y="-5324"/>
                                    </p:animMotion>
                                  </p:childTnLst>
                                </p:cTn>
                              </p:par>
                              <p:par>
                                <p:cTn id="58" presetID="6" presetClass="emph" presetSubtype="0" fill="hold" grpId="2" nodeType="withEffect">
                                  <p:stCondLst>
                                    <p:cond delay="0"/>
                                  </p:stCondLst>
                                  <p:childTnLst>
                                    <p:animScale>
                                      <p:cBhvr>
                                        <p:cTn id="59" dur="1000" fill="hold"/>
                                        <p:tgtEl>
                                          <p:spTgt spid="6"/>
                                        </p:tgtEl>
                                      </p:cBhvr>
                                      <p:by x="25000" y="25000"/>
                                    </p:animScale>
                                  </p:childTnLst>
                                </p:cTn>
                              </p:par>
                            </p:childTnLst>
                          </p:cTn>
                        </p:par>
                        <p:par>
                          <p:cTn id="60" fill="hold">
                            <p:stCondLst>
                              <p:cond delay="1000"/>
                            </p:stCondLst>
                            <p:childTnLst>
                              <p:par>
                                <p:cTn id="61" presetID="1" presetClass="exit" presetSubtype="0" fill="hold" grpId="3" nodeType="afterEffect">
                                  <p:stCondLst>
                                    <p:cond delay="0"/>
                                  </p:stCondLst>
                                  <p:childTnLst>
                                    <p:set>
                                      <p:cBhvr>
                                        <p:cTn id="62" dur="1" fill="hold">
                                          <p:stCondLst>
                                            <p:cond delay="0"/>
                                          </p:stCondLst>
                                        </p:cTn>
                                        <p:tgtEl>
                                          <p:spTgt spid="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par>
                          <p:cTn id="68" fill="hold">
                            <p:stCondLst>
                              <p:cond delay="500"/>
                            </p:stCondLst>
                            <p:childTnLst>
                              <p:par>
                                <p:cTn id="69" presetID="42" presetClass="entr" presetSubtype="0"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anim calcmode="lin" valueType="num">
                                      <p:cBhvr>
                                        <p:cTn id="72" dur="500" fill="hold"/>
                                        <p:tgtEl>
                                          <p:spTgt spid="10"/>
                                        </p:tgtEl>
                                        <p:attrNameLst>
                                          <p:attrName>ppt_x</p:attrName>
                                        </p:attrNameLst>
                                      </p:cBhvr>
                                      <p:tavLst>
                                        <p:tav tm="0">
                                          <p:val>
                                            <p:strVal val="#ppt_x"/>
                                          </p:val>
                                        </p:tav>
                                        <p:tav tm="100000">
                                          <p:val>
                                            <p:strVal val="#ppt_x"/>
                                          </p:val>
                                        </p:tav>
                                      </p:tavLst>
                                    </p:anim>
                                    <p:anim calcmode="lin" valueType="num">
                                      <p:cBhvr>
                                        <p:cTn id="7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mph" presetSubtype="0" fill="hold" nodeType="clickEffect">
                                  <p:stCondLst>
                                    <p:cond delay="0"/>
                                  </p:stCondLst>
                                  <p:childTnLst>
                                    <p:animScale>
                                      <p:cBhvr>
                                        <p:cTn id="82" dur="2000" fill="hold"/>
                                        <p:tgtEl>
                                          <p:spTgt spid="23"/>
                                        </p:tgtEl>
                                      </p:cBhvr>
                                      <p:by x="50000" y="50000"/>
                                    </p:animScale>
                                  </p:childTnLst>
                                </p:cTn>
                              </p:par>
                              <p:par>
                                <p:cTn id="83" presetID="42" presetClass="path" presetSubtype="0" accel="50000" decel="50000" fill="hold" nodeType="withEffect">
                                  <p:stCondLst>
                                    <p:cond delay="0"/>
                                  </p:stCondLst>
                                  <p:childTnLst>
                                    <p:animMotion origin="layout" path="M 8.33333E-7 0 L 0.35521 0.44329 " pathEditMode="relative" rAng="0" ptsTypes="AA">
                                      <p:cBhvr>
                                        <p:cTn id="84" dur="2000" fill="hold"/>
                                        <p:tgtEl>
                                          <p:spTgt spid="23"/>
                                        </p:tgtEl>
                                        <p:attrNameLst>
                                          <p:attrName>ppt_x</p:attrName>
                                          <p:attrName>ppt_y</p:attrName>
                                        </p:attrNameLst>
                                      </p:cBhvr>
                                      <p:rCtr x="17760" y="22153"/>
                                    </p:animMotion>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xit" presetSubtype="0" fill="hold" grpId="1" nodeType="clickEffect">
                                  <p:stCondLst>
                                    <p:cond delay="0"/>
                                  </p:stCondLst>
                                  <p:childTnLst>
                                    <p:animEffect transition="out" filter="fade">
                                      <p:cBhvr>
                                        <p:cTn id="93" dur="1000"/>
                                        <p:tgtEl>
                                          <p:spTgt spid="10"/>
                                        </p:tgtEl>
                                      </p:cBhvr>
                                    </p:animEffect>
                                    <p:anim calcmode="lin" valueType="num">
                                      <p:cBhvr>
                                        <p:cTn id="94" dur="1000"/>
                                        <p:tgtEl>
                                          <p:spTgt spid="10"/>
                                        </p:tgtEl>
                                        <p:attrNameLst>
                                          <p:attrName>ppt_x</p:attrName>
                                        </p:attrNameLst>
                                      </p:cBhvr>
                                      <p:tavLst>
                                        <p:tav tm="0">
                                          <p:val>
                                            <p:strVal val="ppt_x"/>
                                          </p:val>
                                        </p:tav>
                                        <p:tav tm="100000">
                                          <p:val>
                                            <p:strVal val="ppt_x"/>
                                          </p:val>
                                        </p:tav>
                                      </p:tavLst>
                                    </p:anim>
                                    <p:anim calcmode="lin" valueType="num">
                                      <p:cBhvr>
                                        <p:cTn id="95" dur="1000"/>
                                        <p:tgtEl>
                                          <p:spTgt spid="10"/>
                                        </p:tgtEl>
                                        <p:attrNameLst>
                                          <p:attrName>ppt_y</p:attrName>
                                        </p:attrNameLst>
                                      </p:cBhvr>
                                      <p:tavLst>
                                        <p:tav tm="0">
                                          <p:val>
                                            <p:strVal val="ppt_y"/>
                                          </p:val>
                                        </p:tav>
                                        <p:tav tm="100000">
                                          <p:val>
                                            <p:strVal val="ppt_y-.1"/>
                                          </p:val>
                                        </p:tav>
                                      </p:tavLst>
                                    </p:anim>
                                    <p:set>
                                      <p:cBhvr>
                                        <p:cTn id="96" dur="1" fill="hold">
                                          <p:stCondLst>
                                            <p:cond delay="999"/>
                                          </p:stCondLst>
                                        </p:cTn>
                                        <p:tgtEl>
                                          <p:spTgt spid="10"/>
                                        </p:tgtEl>
                                        <p:attrNameLst>
                                          <p:attrName>style.visibility</p:attrName>
                                        </p:attrNameLst>
                                      </p:cBhvr>
                                      <p:to>
                                        <p:strVal val="hidden"/>
                                      </p:to>
                                    </p:set>
                                  </p:childTnLst>
                                </p:cTn>
                              </p:par>
                              <p:par>
                                <p:cTn id="97" presetID="47" presetClass="exit" presetSubtype="0" fill="hold" grpId="1" nodeType="withEffect">
                                  <p:stCondLst>
                                    <p:cond delay="0"/>
                                  </p:stCondLst>
                                  <p:childTnLst>
                                    <p:animEffect transition="out" filter="fade">
                                      <p:cBhvr>
                                        <p:cTn id="98" dur="1000"/>
                                        <p:tgtEl>
                                          <p:spTgt spid="14"/>
                                        </p:tgtEl>
                                      </p:cBhvr>
                                    </p:animEffect>
                                    <p:anim calcmode="lin" valueType="num">
                                      <p:cBhvr>
                                        <p:cTn id="99" dur="1000"/>
                                        <p:tgtEl>
                                          <p:spTgt spid="14"/>
                                        </p:tgtEl>
                                        <p:attrNameLst>
                                          <p:attrName>ppt_x</p:attrName>
                                        </p:attrNameLst>
                                      </p:cBhvr>
                                      <p:tavLst>
                                        <p:tav tm="0">
                                          <p:val>
                                            <p:strVal val="ppt_x"/>
                                          </p:val>
                                        </p:tav>
                                        <p:tav tm="100000">
                                          <p:val>
                                            <p:strVal val="ppt_x"/>
                                          </p:val>
                                        </p:tav>
                                      </p:tavLst>
                                    </p:anim>
                                    <p:anim calcmode="lin" valueType="num">
                                      <p:cBhvr>
                                        <p:cTn id="100" dur="1000"/>
                                        <p:tgtEl>
                                          <p:spTgt spid="14"/>
                                        </p:tgtEl>
                                        <p:attrNameLst>
                                          <p:attrName>ppt_y</p:attrName>
                                        </p:attrNameLst>
                                      </p:cBhvr>
                                      <p:tavLst>
                                        <p:tav tm="0">
                                          <p:val>
                                            <p:strVal val="ppt_y"/>
                                          </p:val>
                                        </p:tav>
                                        <p:tav tm="100000">
                                          <p:val>
                                            <p:strVal val="ppt_y-.1"/>
                                          </p:val>
                                        </p:tav>
                                      </p:tavLst>
                                    </p:anim>
                                    <p:set>
                                      <p:cBhvr>
                                        <p:cTn id="101" dur="1" fill="hold">
                                          <p:stCondLst>
                                            <p:cond delay="999"/>
                                          </p:stCondLst>
                                        </p:cTn>
                                        <p:tgtEl>
                                          <p:spTgt spid="14"/>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23"/>
                                        </p:tgtEl>
                                      </p:cBhvr>
                                    </p:animEffect>
                                    <p:set>
                                      <p:cBhvr>
                                        <p:cTn id="104" dur="1" fill="hold">
                                          <p:stCondLst>
                                            <p:cond delay="499"/>
                                          </p:stCondLst>
                                        </p:cTn>
                                        <p:tgtEl>
                                          <p:spTgt spid="2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500"/>
                                        <p:tgtEl>
                                          <p:spTgt spid="25"/>
                                        </p:tgtEl>
                                      </p:cBhvr>
                                    </p:animEffect>
                                  </p:childTnLst>
                                </p:cTn>
                              </p:par>
                            </p:childTnLst>
                          </p:cTn>
                        </p:par>
                      </p:childTnLst>
                    </p:cTn>
                  </p:par>
                  <p:par>
                    <p:cTn id="117" fill="hold">
                      <p:stCondLst>
                        <p:cond delay="indefinite"/>
                      </p:stCondLst>
                      <p:childTnLst>
                        <p:par>
                          <p:cTn id="118" fill="hold">
                            <p:stCondLst>
                              <p:cond delay="0"/>
                            </p:stCondLst>
                            <p:childTnLst>
                              <p:par>
                                <p:cTn id="119" presetID="6" presetClass="emph" presetSubtype="0" fill="hold" nodeType="clickEffect">
                                  <p:stCondLst>
                                    <p:cond delay="0"/>
                                  </p:stCondLst>
                                  <p:childTnLst>
                                    <p:animScale>
                                      <p:cBhvr>
                                        <p:cTn id="120" dur="2000" fill="hold"/>
                                        <p:tgtEl>
                                          <p:spTgt spid="25"/>
                                        </p:tgtEl>
                                      </p:cBhvr>
                                      <p:by x="50000" y="50000"/>
                                    </p:animScale>
                                  </p:childTnLst>
                                </p:cTn>
                              </p:par>
                              <p:par>
                                <p:cTn id="121" presetID="42" presetClass="path" presetSubtype="0" accel="50000" decel="50000" fill="hold" nodeType="withEffect">
                                  <p:stCondLst>
                                    <p:cond delay="0"/>
                                  </p:stCondLst>
                                  <p:childTnLst>
                                    <p:animMotion origin="layout" path="M 2.22222E-6 -3.33333E-6 L 0.37309 0.3882 " pathEditMode="relative" rAng="0" ptsTypes="AA">
                                      <p:cBhvr>
                                        <p:cTn id="122" dur="2000" fill="hold"/>
                                        <p:tgtEl>
                                          <p:spTgt spid="25"/>
                                        </p:tgtEl>
                                        <p:attrNameLst>
                                          <p:attrName>ppt_x</p:attrName>
                                          <p:attrName>ppt_y</p:attrName>
                                        </p:attrNameLst>
                                      </p:cBhvr>
                                      <p:rCtr x="18646" y="19398"/>
                                    </p:animMotion>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wipe(up)">
                                      <p:cBhvr>
                                        <p:cTn id="127" dur="500"/>
                                        <p:tgtEl>
                                          <p:spTgt spid="16"/>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xit" presetSubtype="1" fill="hold" grpId="1" nodeType="clickEffect">
                                  <p:stCondLst>
                                    <p:cond delay="0"/>
                                  </p:stCondLst>
                                  <p:childTnLst>
                                    <p:animEffect transition="out" filter="wipe(up)">
                                      <p:cBhvr>
                                        <p:cTn id="131" dur="500"/>
                                        <p:tgtEl>
                                          <p:spTgt spid="16"/>
                                        </p:tgtEl>
                                      </p:cBhvr>
                                    </p:animEffect>
                                    <p:set>
                                      <p:cBhvr>
                                        <p:cTn id="132" dur="1" fill="hold">
                                          <p:stCondLst>
                                            <p:cond delay="499"/>
                                          </p:stCondLst>
                                        </p:cTn>
                                        <p:tgtEl>
                                          <p:spTgt spid="16"/>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2" nodeType="clickEffect">
                                  <p:stCondLst>
                                    <p:cond delay="0"/>
                                  </p:stCondLst>
                                  <p:childTnLst>
                                    <p:set>
                                      <p:cBhvr>
                                        <p:cTn id="136" dur="1" fill="hold">
                                          <p:stCondLst>
                                            <p:cond delay="0"/>
                                          </p:stCondLst>
                                        </p:cTn>
                                        <p:tgtEl>
                                          <p:spTgt spid="17">
                                            <p:txEl>
                                              <p:pRg st="0" end="0"/>
                                            </p:txEl>
                                          </p:spTgt>
                                        </p:tgtEl>
                                        <p:attrNameLst>
                                          <p:attrName>style.visibility</p:attrName>
                                        </p:attrNameLst>
                                      </p:cBhvr>
                                      <p:to>
                                        <p:strVal val="visible"/>
                                      </p:to>
                                    </p:set>
                                    <p:animEffect transition="in" filter="wipe(down)">
                                      <p:cBhvr>
                                        <p:cTn id="137" dur="500"/>
                                        <p:tgtEl>
                                          <p:spTgt spid="17">
                                            <p:txEl>
                                              <p:pRg st="0" end="0"/>
                                            </p:txEl>
                                          </p:spTgt>
                                        </p:tgtEl>
                                      </p:cBhvr>
                                    </p:animEffect>
                                  </p:childTnLst>
                                </p:cTn>
                              </p:par>
                              <p:par>
                                <p:cTn id="138" presetID="22" presetClass="entr" presetSubtype="4" fill="hold" grpId="2" nodeType="withEffect">
                                  <p:stCondLst>
                                    <p:cond delay="0"/>
                                  </p:stCondLst>
                                  <p:childTnLst>
                                    <p:set>
                                      <p:cBhvr>
                                        <p:cTn id="139" dur="1" fill="hold">
                                          <p:stCondLst>
                                            <p:cond delay="0"/>
                                          </p:stCondLst>
                                        </p:cTn>
                                        <p:tgtEl>
                                          <p:spTgt spid="17">
                                            <p:txEl>
                                              <p:pRg st="1" end="1"/>
                                            </p:txEl>
                                          </p:spTgt>
                                        </p:tgtEl>
                                        <p:attrNameLst>
                                          <p:attrName>style.visibility</p:attrName>
                                        </p:attrNameLst>
                                      </p:cBhvr>
                                      <p:to>
                                        <p:strVal val="visible"/>
                                      </p:to>
                                    </p:set>
                                    <p:animEffect transition="in" filter="wipe(down)">
                                      <p:cBhvr>
                                        <p:cTn id="140" dur="500"/>
                                        <p:tgtEl>
                                          <p:spTgt spid="17">
                                            <p:txEl>
                                              <p:pRg st="1" end="1"/>
                                            </p:txEl>
                                          </p:spTgt>
                                        </p:tgtEl>
                                      </p:cBhvr>
                                    </p:animEffect>
                                  </p:childTnLst>
                                </p:cTn>
                              </p:par>
                              <p:par>
                                <p:cTn id="141" presetID="22" presetClass="entr" presetSubtype="4" fill="hold" grpId="2" nodeType="withEffect">
                                  <p:stCondLst>
                                    <p:cond delay="0"/>
                                  </p:stCondLst>
                                  <p:childTnLst>
                                    <p:set>
                                      <p:cBhvr>
                                        <p:cTn id="142" dur="1" fill="hold">
                                          <p:stCondLst>
                                            <p:cond delay="0"/>
                                          </p:stCondLst>
                                        </p:cTn>
                                        <p:tgtEl>
                                          <p:spTgt spid="17">
                                            <p:txEl>
                                              <p:pRg st="2" end="2"/>
                                            </p:txEl>
                                          </p:spTgt>
                                        </p:tgtEl>
                                        <p:attrNameLst>
                                          <p:attrName>style.visibility</p:attrName>
                                        </p:attrNameLst>
                                      </p:cBhvr>
                                      <p:to>
                                        <p:strVal val="visible"/>
                                      </p:to>
                                    </p:set>
                                    <p:animEffect transition="in" filter="wipe(down)">
                                      <p:cBhvr>
                                        <p:cTn id="143" dur="500"/>
                                        <p:tgtEl>
                                          <p:spTgt spid="17">
                                            <p:txEl>
                                              <p:pRg st="2" end="2"/>
                                            </p:txEl>
                                          </p:spTgt>
                                        </p:tgtEl>
                                      </p:cBhvr>
                                    </p:animEffect>
                                  </p:childTnLst>
                                </p:cTn>
                              </p:par>
                              <p:par>
                                <p:cTn id="144" presetID="22" presetClass="entr" presetSubtype="4" fill="hold" grpId="2" nodeType="withEffect">
                                  <p:stCondLst>
                                    <p:cond delay="0"/>
                                  </p:stCondLst>
                                  <p:childTnLst>
                                    <p:set>
                                      <p:cBhvr>
                                        <p:cTn id="145" dur="1" fill="hold">
                                          <p:stCondLst>
                                            <p:cond delay="0"/>
                                          </p:stCondLst>
                                        </p:cTn>
                                        <p:tgtEl>
                                          <p:spTgt spid="17">
                                            <p:txEl>
                                              <p:pRg st="3" end="3"/>
                                            </p:txEl>
                                          </p:spTgt>
                                        </p:tgtEl>
                                        <p:attrNameLst>
                                          <p:attrName>style.visibility</p:attrName>
                                        </p:attrNameLst>
                                      </p:cBhvr>
                                      <p:to>
                                        <p:strVal val="visible"/>
                                      </p:to>
                                    </p:set>
                                    <p:animEffect transition="in" filter="wipe(down)">
                                      <p:cBhvr>
                                        <p:cTn id="146" dur="500"/>
                                        <p:tgtEl>
                                          <p:spTgt spid="17">
                                            <p:txEl>
                                              <p:pRg st="3" end="3"/>
                                            </p:txEl>
                                          </p:spTgt>
                                        </p:tgtEl>
                                      </p:cBhvr>
                                    </p:animEffect>
                                  </p:childTnLst>
                                </p:cTn>
                              </p:par>
                              <p:par>
                                <p:cTn id="147" presetID="22" presetClass="entr" presetSubtype="4" fill="hold" grpId="2" nodeType="withEffect">
                                  <p:stCondLst>
                                    <p:cond delay="0"/>
                                  </p:stCondLst>
                                  <p:childTnLst>
                                    <p:set>
                                      <p:cBhvr>
                                        <p:cTn id="148" dur="1" fill="hold">
                                          <p:stCondLst>
                                            <p:cond delay="0"/>
                                          </p:stCondLst>
                                        </p:cTn>
                                        <p:tgtEl>
                                          <p:spTgt spid="17">
                                            <p:txEl>
                                              <p:pRg st="4" end="4"/>
                                            </p:txEl>
                                          </p:spTgt>
                                        </p:tgtEl>
                                        <p:attrNameLst>
                                          <p:attrName>style.visibility</p:attrName>
                                        </p:attrNameLst>
                                      </p:cBhvr>
                                      <p:to>
                                        <p:strVal val="visible"/>
                                      </p:to>
                                    </p:set>
                                    <p:animEffect transition="in" filter="wipe(down)">
                                      <p:cBhvr>
                                        <p:cTn id="149" dur="500"/>
                                        <p:tgtEl>
                                          <p:spTgt spid="17">
                                            <p:txEl>
                                              <p:pRg st="4" end="4"/>
                                            </p:txEl>
                                          </p:spTgt>
                                        </p:tgtEl>
                                      </p:cBhvr>
                                    </p:animEffect>
                                  </p:childTnLst>
                                </p:cTn>
                              </p:par>
                              <p:par>
                                <p:cTn id="150" presetID="22" presetClass="entr" presetSubtype="4" fill="hold" grpId="2" nodeType="withEffect">
                                  <p:stCondLst>
                                    <p:cond delay="0"/>
                                  </p:stCondLst>
                                  <p:childTnLst>
                                    <p:set>
                                      <p:cBhvr>
                                        <p:cTn id="151" dur="1" fill="hold">
                                          <p:stCondLst>
                                            <p:cond delay="0"/>
                                          </p:stCondLst>
                                        </p:cTn>
                                        <p:tgtEl>
                                          <p:spTgt spid="17">
                                            <p:txEl>
                                              <p:pRg st="5" end="5"/>
                                            </p:txEl>
                                          </p:spTgt>
                                        </p:tgtEl>
                                        <p:attrNameLst>
                                          <p:attrName>style.visibility</p:attrName>
                                        </p:attrNameLst>
                                      </p:cBhvr>
                                      <p:to>
                                        <p:strVal val="visible"/>
                                      </p:to>
                                    </p:set>
                                    <p:animEffect transition="in" filter="wipe(down)">
                                      <p:cBhvr>
                                        <p:cTn id="152" dur="500"/>
                                        <p:tgtEl>
                                          <p:spTgt spid="17">
                                            <p:txEl>
                                              <p:pRg st="5" end="5"/>
                                            </p:txEl>
                                          </p:spTgt>
                                        </p:tgtEl>
                                      </p:cBhvr>
                                    </p:animEffect>
                                  </p:childTnLst>
                                </p:cTn>
                              </p:par>
                              <p:par>
                                <p:cTn id="153" presetID="22" presetClass="entr" presetSubtype="4" fill="hold" grpId="2" nodeType="withEffect">
                                  <p:stCondLst>
                                    <p:cond delay="0"/>
                                  </p:stCondLst>
                                  <p:childTnLst>
                                    <p:set>
                                      <p:cBhvr>
                                        <p:cTn id="154" dur="1" fill="hold">
                                          <p:stCondLst>
                                            <p:cond delay="0"/>
                                          </p:stCondLst>
                                        </p:cTn>
                                        <p:tgtEl>
                                          <p:spTgt spid="17">
                                            <p:txEl>
                                              <p:pRg st="6" end="6"/>
                                            </p:txEl>
                                          </p:spTgt>
                                        </p:tgtEl>
                                        <p:attrNameLst>
                                          <p:attrName>style.visibility</p:attrName>
                                        </p:attrNameLst>
                                      </p:cBhvr>
                                      <p:to>
                                        <p:strVal val="visible"/>
                                      </p:to>
                                    </p:set>
                                    <p:animEffect transition="in" filter="wipe(down)">
                                      <p:cBhvr>
                                        <p:cTn id="155" dur="500"/>
                                        <p:tgtEl>
                                          <p:spTgt spid="17">
                                            <p:txEl>
                                              <p:pRg st="6" end="6"/>
                                            </p:txEl>
                                          </p:spTgt>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xit" presetSubtype="1" fill="hold" nodeType="clickEffect">
                                  <p:stCondLst>
                                    <p:cond delay="0"/>
                                  </p:stCondLst>
                                  <p:childTnLst>
                                    <p:animEffect transition="out" filter="wipe(up)">
                                      <p:cBhvr>
                                        <p:cTn id="159" dur="500"/>
                                        <p:tgtEl>
                                          <p:spTgt spid="17">
                                            <p:txEl>
                                              <p:pRg st="1" end="1"/>
                                            </p:txEl>
                                          </p:spTgt>
                                        </p:tgtEl>
                                      </p:cBhvr>
                                    </p:animEffect>
                                    <p:set>
                                      <p:cBhvr>
                                        <p:cTn id="160" dur="1" fill="hold">
                                          <p:stCondLst>
                                            <p:cond delay="499"/>
                                          </p:stCondLst>
                                        </p:cTn>
                                        <p:tgtEl>
                                          <p:spTgt spid="17">
                                            <p:txEl>
                                              <p:pRg st="1" end="1"/>
                                            </p:txEl>
                                          </p:spTgt>
                                        </p:tgtEl>
                                        <p:attrNameLst>
                                          <p:attrName>style.visibility</p:attrName>
                                        </p:attrNameLst>
                                      </p:cBhvr>
                                      <p:to>
                                        <p:strVal val="hidden"/>
                                      </p:to>
                                    </p:set>
                                  </p:childTnLst>
                                </p:cTn>
                              </p:par>
                              <p:par>
                                <p:cTn id="161" presetID="22" presetClass="exit" presetSubtype="1" fill="hold" nodeType="withEffect">
                                  <p:stCondLst>
                                    <p:cond delay="0"/>
                                  </p:stCondLst>
                                  <p:childTnLst>
                                    <p:animEffect transition="out" filter="wipe(up)">
                                      <p:cBhvr>
                                        <p:cTn id="162" dur="500"/>
                                        <p:tgtEl>
                                          <p:spTgt spid="17">
                                            <p:txEl>
                                              <p:pRg st="2" end="2"/>
                                            </p:txEl>
                                          </p:spTgt>
                                        </p:tgtEl>
                                      </p:cBhvr>
                                    </p:animEffect>
                                    <p:set>
                                      <p:cBhvr>
                                        <p:cTn id="163" dur="1" fill="hold">
                                          <p:stCondLst>
                                            <p:cond delay="499"/>
                                          </p:stCondLst>
                                        </p:cTn>
                                        <p:tgtEl>
                                          <p:spTgt spid="17">
                                            <p:txEl>
                                              <p:pRg st="2" end="2"/>
                                            </p:txEl>
                                          </p:spTgt>
                                        </p:tgtEl>
                                        <p:attrNameLst>
                                          <p:attrName>style.visibility</p:attrName>
                                        </p:attrNameLst>
                                      </p:cBhvr>
                                      <p:to>
                                        <p:strVal val="hidden"/>
                                      </p:to>
                                    </p:set>
                                  </p:childTnLst>
                                </p:cTn>
                              </p:par>
                              <p:par>
                                <p:cTn id="164" presetID="22" presetClass="exit" presetSubtype="1" fill="hold" nodeType="withEffect">
                                  <p:stCondLst>
                                    <p:cond delay="0"/>
                                  </p:stCondLst>
                                  <p:childTnLst>
                                    <p:animEffect transition="out" filter="wipe(up)">
                                      <p:cBhvr>
                                        <p:cTn id="165" dur="500"/>
                                        <p:tgtEl>
                                          <p:spTgt spid="17">
                                            <p:txEl>
                                              <p:pRg st="3" end="3"/>
                                            </p:txEl>
                                          </p:spTgt>
                                        </p:tgtEl>
                                      </p:cBhvr>
                                    </p:animEffect>
                                    <p:set>
                                      <p:cBhvr>
                                        <p:cTn id="166" dur="1" fill="hold">
                                          <p:stCondLst>
                                            <p:cond delay="499"/>
                                          </p:stCondLst>
                                        </p:cTn>
                                        <p:tgtEl>
                                          <p:spTgt spid="17">
                                            <p:txEl>
                                              <p:pRg st="3" end="3"/>
                                            </p:txEl>
                                          </p:spTgt>
                                        </p:tgtEl>
                                        <p:attrNameLst>
                                          <p:attrName>style.visibility</p:attrName>
                                        </p:attrNameLst>
                                      </p:cBhvr>
                                      <p:to>
                                        <p:strVal val="hidden"/>
                                      </p:to>
                                    </p:set>
                                  </p:childTnLst>
                                </p:cTn>
                              </p:par>
                              <p:par>
                                <p:cTn id="167" presetID="22" presetClass="exit" presetSubtype="1" fill="hold" nodeType="withEffect">
                                  <p:stCondLst>
                                    <p:cond delay="0"/>
                                  </p:stCondLst>
                                  <p:childTnLst>
                                    <p:animEffect transition="out" filter="wipe(up)">
                                      <p:cBhvr>
                                        <p:cTn id="168" dur="500"/>
                                        <p:tgtEl>
                                          <p:spTgt spid="17">
                                            <p:txEl>
                                              <p:pRg st="4" end="4"/>
                                            </p:txEl>
                                          </p:spTgt>
                                        </p:tgtEl>
                                      </p:cBhvr>
                                    </p:animEffect>
                                    <p:set>
                                      <p:cBhvr>
                                        <p:cTn id="169" dur="1" fill="hold">
                                          <p:stCondLst>
                                            <p:cond delay="499"/>
                                          </p:stCondLst>
                                        </p:cTn>
                                        <p:tgtEl>
                                          <p:spTgt spid="17">
                                            <p:txEl>
                                              <p:pRg st="4" end="4"/>
                                            </p:txEl>
                                          </p:spTgt>
                                        </p:tgtEl>
                                        <p:attrNameLst>
                                          <p:attrName>style.visibility</p:attrName>
                                        </p:attrNameLst>
                                      </p:cBhvr>
                                      <p:to>
                                        <p:strVal val="hidden"/>
                                      </p:to>
                                    </p:set>
                                  </p:childTnLst>
                                </p:cTn>
                              </p:par>
                              <p:par>
                                <p:cTn id="170" presetID="22" presetClass="exit" presetSubtype="1" fill="hold" nodeType="withEffect">
                                  <p:stCondLst>
                                    <p:cond delay="0"/>
                                  </p:stCondLst>
                                  <p:childTnLst>
                                    <p:animEffect transition="out" filter="wipe(up)">
                                      <p:cBhvr>
                                        <p:cTn id="171" dur="500"/>
                                        <p:tgtEl>
                                          <p:spTgt spid="17">
                                            <p:txEl>
                                              <p:pRg st="5" end="5"/>
                                            </p:txEl>
                                          </p:spTgt>
                                        </p:tgtEl>
                                      </p:cBhvr>
                                    </p:animEffect>
                                    <p:set>
                                      <p:cBhvr>
                                        <p:cTn id="172" dur="1" fill="hold">
                                          <p:stCondLst>
                                            <p:cond delay="499"/>
                                          </p:stCondLst>
                                        </p:cTn>
                                        <p:tgtEl>
                                          <p:spTgt spid="17">
                                            <p:txEl>
                                              <p:pRg st="5" end="5"/>
                                            </p:txEl>
                                          </p:spTgt>
                                        </p:tgtEl>
                                        <p:attrNameLst>
                                          <p:attrName>style.visibility</p:attrName>
                                        </p:attrNameLst>
                                      </p:cBhvr>
                                      <p:to>
                                        <p:strVal val="hidden"/>
                                      </p:to>
                                    </p:set>
                                  </p:childTnLst>
                                </p:cTn>
                              </p:par>
                              <p:par>
                                <p:cTn id="173" presetID="22" presetClass="exit" presetSubtype="1" fill="hold" nodeType="withEffect">
                                  <p:stCondLst>
                                    <p:cond delay="0"/>
                                  </p:stCondLst>
                                  <p:childTnLst>
                                    <p:animEffect transition="out" filter="wipe(up)">
                                      <p:cBhvr>
                                        <p:cTn id="174" dur="500"/>
                                        <p:tgtEl>
                                          <p:spTgt spid="17">
                                            <p:txEl>
                                              <p:pRg st="6" end="6"/>
                                            </p:txEl>
                                          </p:spTgt>
                                        </p:tgtEl>
                                      </p:cBhvr>
                                    </p:animEffect>
                                    <p:set>
                                      <p:cBhvr>
                                        <p:cTn id="175" dur="1" fill="hold">
                                          <p:stCondLst>
                                            <p:cond delay="499"/>
                                          </p:stCondLst>
                                        </p:cTn>
                                        <p:tgtEl>
                                          <p:spTgt spid="17">
                                            <p:txEl>
                                              <p:pRg st="6" end="6"/>
                                            </p:txEl>
                                          </p:spTgt>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22" presetClass="entr" presetSubtype="1" fill="hold" grpId="0" nodeType="clickEffect">
                                  <p:stCondLst>
                                    <p:cond delay="0"/>
                                  </p:stCondLst>
                                  <p:childTnLst>
                                    <p:set>
                                      <p:cBhvr>
                                        <p:cTn id="179" dur="1" fill="hold">
                                          <p:stCondLst>
                                            <p:cond delay="0"/>
                                          </p:stCondLst>
                                        </p:cTn>
                                        <p:tgtEl>
                                          <p:spTgt spid="18"/>
                                        </p:tgtEl>
                                        <p:attrNameLst>
                                          <p:attrName>style.visibility</p:attrName>
                                        </p:attrNameLst>
                                      </p:cBhvr>
                                      <p:to>
                                        <p:strVal val="visible"/>
                                      </p:to>
                                    </p:set>
                                    <p:animEffect transition="in" filter="wipe(up)">
                                      <p:cBhvr>
                                        <p:cTn id="180" dur="500"/>
                                        <p:tgtEl>
                                          <p:spTgt spid="18"/>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xit" presetSubtype="1" fill="hold" grpId="1" nodeType="clickEffect">
                                  <p:stCondLst>
                                    <p:cond delay="0"/>
                                  </p:stCondLst>
                                  <p:childTnLst>
                                    <p:animEffect transition="out" filter="wipe(up)">
                                      <p:cBhvr>
                                        <p:cTn id="184" dur="500"/>
                                        <p:tgtEl>
                                          <p:spTgt spid="17">
                                            <p:txEl>
                                              <p:pRg st="0" end="0"/>
                                            </p:txEl>
                                          </p:spTgt>
                                        </p:tgtEl>
                                      </p:cBhvr>
                                    </p:animEffect>
                                    <p:set>
                                      <p:cBhvr>
                                        <p:cTn id="185" dur="1" fill="hold">
                                          <p:stCondLst>
                                            <p:cond delay="499"/>
                                          </p:stCondLst>
                                        </p:cTn>
                                        <p:tgtEl>
                                          <p:spTgt spid="17">
                                            <p:txEl>
                                              <p:pRg st="0" end="0"/>
                                            </p:txEl>
                                          </p:spTgt>
                                        </p:tgtEl>
                                        <p:attrNameLst>
                                          <p:attrName>style.visibility</p:attrName>
                                        </p:attrNameLst>
                                      </p:cBhvr>
                                      <p:to>
                                        <p:strVal val="hidden"/>
                                      </p:to>
                                    </p:set>
                                  </p:childTnLst>
                                </p:cTn>
                              </p:par>
                              <p:par>
                                <p:cTn id="186" presetID="22" presetClass="exit" presetSubtype="1" fill="hold" grpId="1" nodeType="withEffect">
                                  <p:stCondLst>
                                    <p:cond delay="0"/>
                                  </p:stCondLst>
                                  <p:childTnLst>
                                    <p:animEffect transition="out" filter="wipe(up)">
                                      <p:cBhvr>
                                        <p:cTn id="187" dur="500"/>
                                        <p:tgtEl>
                                          <p:spTgt spid="17">
                                            <p:txEl>
                                              <p:pRg st="1" end="1"/>
                                            </p:txEl>
                                          </p:spTgt>
                                        </p:tgtEl>
                                      </p:cBhvr>
                                    </p:animEffect>
                                    <p:set>
                                      <p:cBhvr>
                                        <p:cTn id="188" dur="1" fill="hold">
                                          <p:stCondLst>
                                            <p:cond delay="499"/>
                                          </p:stCondLst>
                                        </p:cTn>
                                        <p:tgtEl>
                                          <p:spTgt spid="17">
                                            <p:txEl>
                                              <p:pRg st="1" end="1"/>
                                            </p:txEl>
                                          </p:spTgt>
                                        </p:tgtEl>
                                        <p:attrNameLst>
                                          <p:attrName>style.visibility</p:attrName>
                                        </p:attrNameLst>
                                      </p:cBhvr>
                                      <p:to>
                                        <p:strVal val="hidden"/>
                                      </p:to>
                                    </p:set>
                                  </p:childTnLst>
                                </p:cTn>
                              </p:par>
                              <p:par>
                                <p:cTn id="189" presetID="22" presetClass="exit" presetSubtype="1" fill="hold" grpId="1" nodeType="withEffect">
                                  <p:stCondLst>
                                    <p:cond delay="0"/>
                                  </p:stCondLst>
                                  <p:childTnLst>
                                    <p:animEffect transition="out" filter="wipe(up)">
                                      <p:cBhvr>
                                        <p:cTn id="190" dur="500"/>
                                        <p:tgtEl>
                                          <p:spTgt spid="17">
                                            <p:txEl>
                                              <p:pRg st="2" end="2"/>
                                            </p:txEl>
                                          </p:spTgt>
                                        </p:tgtEl>
                                      </p:cBhvr>
                                    </p:animEffect>
                                    <p:set>
                                      <p:cBhvr>
                                        <p:cTn id="191" dur="1" fill="hold">
                                          <p:stCondLst>
                                            <p:cond delay="499"/>
                                          </p:stCondLst>
                                        </p:cTn>
                                        <p:tgtEl>
                                          <p:spTgt spid="17">
                                            <p:txEl>
                                              <p:pRg st="2" end="2"/>
                                            </p:txEl>
                                          </p:spTgt>
                                        </p:tgtEl>
                                        <p:attrNameLst>
                                          <p:attrName>style.visibility</p:attrName>
                                        </p:attrNameLst>
                                      </p:cBhvr>
                                      <p:to>
                                        <p:strVal val="hidden"/>
                                      </p:to>
                                    </p:set>
                                  </p:childTnLst>
                                </p:cTn>
                              </p:par>
                              <p:par>
                                <p:cTn id="192" presetID="22" presetClass="exit" presetSubtype="1" fill="hold" grpId="1" nodeType="withEffect">
                                  <p:stCondLst>
                                    <p:cond delay="0"/>
                                  </p:stCondLst>
                                  <p:childTnLst>
                                    <p:animEffect transition="out" filter="wipe(up)">
                                      <p:cBhvr>
                                        <p:cTn id="193" dur="500"/>
                                        <p:tgtEl>
                                          <p:spTgt spid="17">
                                            <p:txEl>
                                              <p:pRg st="3" end="3"/>
                                            </p:txEl>
                                          </p:spTgt>
                                        </p:tgtEl>
                                      </p:cBhvr>
                                    </p:animEffect>
                                    <p:set>
                                      <p:cBhvr>
                                        <p:cTn id="194" dur="1" fill="hold">
                                          <p:stCondLst>
                                            <p:cond delay="499"/>
                                          </p:stCondLst>
                                        </p:cTn>
                                        <p:tgtEl>
                                          <p:spTgt spid="17">
                                            <p:txEl>
                                              <p:pRg st="3" end="3"/>
                                            </p:txEl>
                                          </p:spTgt>
                                        </p:tgtEl>
                                        <p:attrNameLst>
                                          <p:attrName>style.visibility</p:attrName>
                                        </p:attrNameLst>
                                      </p:cBhvr>
                                      <p:to>
                                        <p:strVal val="hidden"/>
                                      </p:to>
                                    </p:set>
                                  </p:childTnLst>
                                </p:cTn>
                              </p:par>
                              <p:par>
                                <p:cTn id="195" presetID="22" presetClass="exit" presetSubtype="1" fill="hold" grpId="1" nodeType="withEffect">
                                  <p:stCondLst>
                                    <p:cond delay="0"/>
                                  </p:stCondLst>
                                  <p:childTnLst>
                                    <p:animEffect transition="out" filter="wipe(up)">
                                      <p:cBhvr>
                                        <p:cTn id="196" dur="500"/>
                                        <p:tgtEl>
                                          <p:spTgt spid="17">
                                            <p:txEl>
                                              <p:pRg st="4" end="4"/>
                                            </p:txEl>
                                          </p:spTgt>
                                        </p:tgtEl>
                                      </p:cBhvr>
                                    </p:animEffect>
                                    <p:set>
                                      <p:cBhvr>
                                        <p:cTn id="197" dur="1" fill="hold">
                                          <p:stCondLst>
                                            <p:cond delay="499"/>
                                          </p:stCondLst>
                                        </p:cTn>
                                        <p:tgtEl>
                                          <p:spTgt spid="17">
                                            <p:txEl>
                                              <p:pRg st="4" end="4"/>
                                            </p:txEl>
                                          </p:spTgt>
                                        </p:tgtEl>
                                        <p:attrNameLst>
                                          <p:attrName>style.visibility</p:attrName>
                                        </p:attrNameLst>
                                      </p:cBhvr>
                                      <p:to>
                                        <p:strVal val="hidden"/>
                                      </p:to>
                                    </p:set>
                                  </p:childTnLst>
                                </p:cTn>
                              </p:par>
                              <p:par>
                                <p:cTn id="198" presetID="22" presetClass="exit" presetSubtype="1" fill="hold" grpId="1" nodeType="withEffect">
                                  <p:stCondLst>
                                    <p:cond delay="0"/>
                                  </p:stCondLst>
                                  <p:childTnLst>
                                    <p:animEffect transition="out" filter="wipe(up)">
                                      <p:cBhvr>
                                        <p:cTn id="199" dur="500"/>
                                        <p:tgtEl>
                                          <p:spTgt spid="17">
                                            <p:txEl>
                                              <p:pRg st="5" end="5"/>
                                            </p:txEl>
                                          </p:spTgt>
                                        </p:tgtEl>
                                      </p:cBhvr>
                                    </p:animEffect>
                                    <p:set>
                                      <p:cBhvr>
                                        <p:cTn id="200" dur="1" fill="hold">
                                          <p:stCondLst>
                                            <p:cond delay="499"/>
                                          </p:stCondLst>
                                        </p:cTn>
                                        <p:tgtEl>
                                          <p:spTgt spid="17">
                                            <p:txEl>
                                              <p:pRg st="5" end="5"/>
                                            </p:txEl>
                                          </p:spTgt>
                                        </p:tgtEl>
                                        <p:attrNameLst>
                                          <p:attrName>style.visibility</p:attrName>
                                        </p:attrNameLst>
                                      </p:cBhvr>
                                      <p:to>
                                        <p:strVal val="hidden"/>
                                      </p:to>
                                    </p:set>
                                  </p:childTnLst>
                                </p:cTn>
                              </p:par>
                              <p:par>
                                <p:cTn id="201" presetID="22" presetClass="exit" presetSubtype="1" fill="hold" grpId="1" nodeType="withEffect">
                                  <p:stCondLst>
                                    <p:cond delay="0"/>
                                  </p:stCondLst>
                                  <p:childTnLst>
                                    <p:animEffect transition="out" filter="wipe(up)">
                                      <p:cBhvr>
                                        <p:cTn id="202" dur="500"/>
                                        <p:tgtEl>
                                          <p:spTgt spid="17">
                                            <p:txEl>
                                              <p:pRg st="6" end="6"/>
                                            </p:txEl>
                                          </p:spTgt>
                                        </p:tgtEl>
                                      </p:cBhvr>
                                    </p:animEffect>
                                    <p:set>
                                      <p:cBhvr>
                                        <p:cTn id="203" dur="1" fill="hold">
                                          <p:stCondLst>
                                            <p:cond delay="499"/>
                                          </p:stCondLst>
                                        </p:cTn>
                                        <p:tgtEl>
                                          <p:spTgt spid="17">
                                            <p:txEl>
                                              <p:pRg st="6" end="6"/>
                                            </p:txEl>
                                          </p:spTgt>
                                        </p:tgtEl>
                                        <p:attrNameLst>
                                          <p:attrName>style.visibility</p:attrName>
                                        </p:attrNameLst>
                                      </p:cBhvr>
                                      <p:to>
                                        <p:strVal val="hidden"/>
                                      </p:to>
                                    </p:set>
                                  </p:childTnLst>
                                </p:cTn>
                              </p:par>
                              <p:par>
                                <p:cTn id="204" presetID="22" presetClass="exit" presetSubtype="1" fill="hold" grpId="1" nodeType="withEffect">
                                  <p:stCondLst>
                                    <p:cond delay="0"/>
                                  </p:stCondLst>
                                  <p:childTnLst>
                                    <p:animEffect transition="out" filter="wipe(up)">
                                      <p:cBhvr>
                                        <p:cTn id="205" dur="500"/>
                                        <p:tgtEl>
                                          <p:spTgt spid="18"/>
                                        </p:tgtEl>
                                      </p:cBhvr>
                                    </p:animEffect>
                                    <p:set>
                                      <p:cBhvr>
                                        <p:cTn id="206" dur="1" fill="hold">
                                          <p:stCondLst>
                                            <p:cond delay="499"/>
                                          </p:stCondLst>
                                        </p:cTn>
                                        <p:tgtEl>
                                          <p:spTgt spid="18"/>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22" presetClass="entr" presetSubtype="1" fill="hold" grpId="0" nodeType="clickEffect">
                                  <p:stCondLst>
                                    <p:cond delay="0"/>
                                  </p:stCondLst>
                                  <p:childTnLst>
                                    <p:set>
                                      <p:cBhvr>
                                        <p:cTn id="210" dur="1" fill="hold">
                                          <p:stCondLst>
                                            <p:cond delay="0"/>
                                          </p:stCondLst>
                                        </p:cTn>
                                        <p:tgtEl>
                                          <p:spTgt spid="19"/>
                                        </p:tgtEl>
                                        <p:attrNameLst>
                                          <p:attrName>style.visibility</p:attrName>
                                        </p:attrNameLst>
                                      </p:cBhvr>
                                      <p:to>
                                        <p:strVal val="visible"/>
                                      </p:to>
                                    </p:set>
                                    <p:animEffect transition="in" filter="wipe(up)">
                                      <p:cBhvr>
                                        <p:cTn id="211" dur="500"/>
                                        <p:tgtEl>
                                          <p:spTgt spid="19"/>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xit" presetSubtype="1" fill="hold" grpId="1" nodeType="clickEffect">
                                  <p:stCondLst>
                                    <p:cond delay="0"/>
                                  </p:stCondLst>
                                  <p:childTnLst>
                                    <p:animEffect transition="out" filter="wipe(up)">
                                      <p:cBhvr>
                                        <p:cTn id="215" dur="500"/>
                                        <p:tgtEl>
                                          <p:spTgt spid="19"/>
                                        </p:tgtEl>
                                      </p:cBhvr>
                                    </p:animEffect>
                                    <p:set>
                                      <p:cBhvr>
                                        <p:cTn id="216" dur="1" fill="hold">
                                          <p:stCondLst>
                                            <p:cond delay="499"/>
                                          </p:stCondLst>
                                        </p:cTn>
                                        <p:tgtEl>
                                          <p:spTgt spid="19"/>
                                        </p:tgtEl>
                                        <p:attrNameLst>
                                          <p:attrName>style.visibility</p:attrName>
                                        </p:attrNameLst>
                                      </p:cBhvr>
                                      <p:to>
                                        <p:strVal val="hidden"/>
                                      </p:to>
                                    </p:set>
                                  </p:childTnLst>
                                </p:cTn>
                              </p:par>
                            </p:childTnLst>
                          </p:cTn>
                        </p:par>
                      </p:childTnLst>
                    </p:cTn>
                  </p:par>
                  <p:par>
                    <p:cTn id="217" fill="hold">
                      <p:stCondLst>
                        <p:cond delay="indefinite"/>
                      </p:stCondLst>
                      <p:childTnLst>
                        <p:par>
                          <p:cTn id="218" fill="hold">
                            <p:stCondLst>
                              <p:cond delay="0"/>
                            </p:stCondLst>
                            <p:childTnLst>
                              <p:par>
                                <p:cTn id="219" presetID="22" presetClass="entr" presetSubtype="1" fill="hold" grpId="0" nodeType="clickEffect">
                                  <p:stCondLst>
                                    <p:cond delay="0"/>
                                  </p:stCondLst>
                                  <p:childTnLst>
                                    <p:set>
                                      <p:cBhvr>
                                        <p:cTn id="220" dur="1" fill="hold">
                                          <p:stCondLst>
                                            <p:cond delay="0"/>
                                          </p:stCondLst>
                                        </p:cTn>
                                        <p:tgtEl>
                                          <p:spTgt spid="20"/>
                                        </p:tgtEl>
                                        <p:attrNameLst>
                                          <p:attrName>style.visibility</p:attrName>
                                        </p:attrNameLst>
                                      </p:cBhvr>
                                      <p:to>
                                        <p:strVal val="visible"/>
                                      </p:to>
                                    </p:set>
                                    <p:animEffect transition="in" filter="wipe(up)">
                                      <p:cBhvr>
                                        <p:cTn id="221" dur="500"/>
                                        <p:tgtEl>
                                          <p:spTgt spid="20"/>
                                        </p:tgtEl>
                                      </p:cBhvr>
                                    </p:animEffect>
                                  </p:childTnLst>
                                </p:cTn>
                              </p:par>
                            </p:childTnLst>
                          </p:cTn>
                        </p:par>
                      </p:childTnLst>
                    </p:cTn>
                  </p:par>
                  <p:par>
                    <p:cTn id="222" fill="hold">
                      <p:stCondLst>
                        <p:cond delay="indefinite"/>
                      </p:stCondLst>
                      <p:childTnLst>
                        <p:par>
                          <p:cTn id="223" fill="hold">
                            <p:stCondLst>
                              <p:cond delay="0"/>
                            </p:stCondLst>
                            <p:childTnLst>
                              <p:par>
                                <p:cTn id="224" presetID="22" presetClass="exit" presetSubtype="1" fill="hold" grpId="1" nodeType="clickEffect">
                                  <p:stCondLst>
                                    <p:cond delay="0"/>
                                  </p:stCondLst>
                                  <p:childTnLst>
                                    <p:animEffect transition="out" filter="wipe(up)">
                                      <p:cBhvr>
                                        <p:cTn id="225" dur="500"/>
                                        <p:tgtEl>
                                          <p:spTgt spid="20"/>
                                        </p:tgtEl>
                                      </p:cBhvr>
                                    </p:animEffect>
                                    <p:set>
                                      <p:cBhvr>
                                        <p:cTn id="226" dur="1" fill="hold">
                                          <p:stCondLst>
                                            <p:cond delay="499"/>
                                          </p:stCondLst>
                                        </p:cTn>
                                        <p:tgtEl>
                                          <p:spTgt spid="20"/>
                                        </p:tgtEl>
                                        <p:attrNameLst>
                                          <p:attrName>style.visibility</p:attrName>
                                        </p:attrNameLst>
                                      </p:cBhvr>
                                      <p:to>
                                        <p:strVal val="hidden"/>
                                      </p:to>
                                    </p:set>
                                  </p:childTnLst>
                                </p:cTn>
                              </p:par>
                            </p:childTnLst>
                          </p:cTn>
                        </p:par>
                      </p:childTnLst>
                    </p:cTn>
                  </p:par>
                  <p:par>
                    <p:cTn id="227" fill="hold">
                      <p:stCondLst>
                        <p:cond delay="indefinite"/>
                      </p:stCondLst>
                      <p:childTnLst>
                        <p:par>
                          <p:cTn id="228" fill="hold">
                            <p:stCondLst>
                              <p:cond delay="0"/>
                            </p:stCondLst>
                            <p:childTnLst>
                              <p:par>
                                <p:cTn id="229" presetID="22" presetClass="entr" presetSubtype="1" fill="hold" grpId="0" nodeType="clickEffect">
                                  <p:stCondLst>
                                    <p:cond delay="0"/>
                                  </p:stCondLst>
                                  <p:childTnLst>
                                    <p:set>
                                      <p:cBhvr>
                                        <p:cTn id="230" dur="1" fill="hold">
                                          <p:stCondLst>
                                            <p:cond delay="0"/>
                                          </p:stCondLst>
                                        </p:cTn>
                                        <p:tgtEl>
                                          <p:spTgt spid="21"/>
                                        </p:tgtEl>
                                        <p:attrNameLst>
                                          <p:attrName>style.visibility</p:attrName>
                                        </p:attrNameLst>
                                      </p:cBhvr>
                                      <p:to>
                                        <p:strVal val="visible"/>
                                      </p:to>
                                    </p:set>
                                    <p:animEffect transition="in" filter="wipe(up)">
                                      <p:cBhvr>
                                        <p:cTn id="231" dur="500"/>
                                        <p:tgtEl>
                                          <p:spTgt spid="21"/>
                                        </p:tgtEl>
                                      </p:cBhvr>
                                    </p:animEffect>
                                  </p:childTnLst>
                                </p:cTn>
                              </p:par>
                            </p:childTnLst>
                          </p:cTn>
                        </p:par>
                      </p:childTnLst>
                    </p:cTn>
                  </p:par>
                  <p:par>
                    <p:cTn id="232" fill="hold">
                      <p:stCondLst>
                        <p:cond delay="indefinite"/>
                      </p:stCondLst>
                      <p:childTnLst>
                        <p:par>
                          <p:cTn id="233" fill="hold">
                            <p:stCondLst>
                              <p:cond delay="0"/>
                            </p:stCondLst>
                            <p:childTnLst>
                              <p:par>
                                <p:cTn id="234" presetID="22" presetClass="exit" presetSubtype="1" fill="hold" grpId="1" nodeType="clickEffect">
                                  <p:stCondLst>
                                    <p:cond delay="0"/>
                                  </p:stCondLst>
                                  <p:childTnLst>
                                    <p:animEffect transition="out" filter="wipe(up)">
                                      <p:cBhvr>
                                        <p:cTn id="235" dur="500"/>
                                        <p:tgtEl>
                                          <p:spTgt spid="21"/>
                                        </p:tgtEl>
                                      </p:cBhvr>
                                    </p:animEffect>
                                    <p:set>
                                      <p:cBhvr>
                                        <p:cTn id="236"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6" grpId="2"/>
      <p:bldP spid="6" grpId="3"/>
      <p:bldP spid="7" grpId="0"/>
      <p:bldP spid="7" grpId="1"/>
      <p:bldP spid="8" grpId="0"/>
      <p:bldP spid="8" grpId="1"/>
      <p:bldP spid="9" grpId="0"/>
      <p:bldP spid="9" grpId="1"/>
      <p:bldP spid="10" grpId="0"/>
      <p:bldP spid="10" grpId="1"/>
      <p:bldP spid="14" grpId="0"/>
      <p:bldP spid="14" grpId="1"/>
      <p:bldP spid="15" grpId="0"/>
      <p:bldP spid="16" grpId="0"/>
      <p:bldP spid="16" grpId="1"/>
      <p:bldP spid="17" grpId="1" build="allAtOnce"/>
      <p:bldP spid="17" grpId="2" build="allAtOnce"/>
      <p:bldP spid="18" grpId="0"/>
      <p:bldP spid="18" grpId="1"/>
      <p:bldP spid="19" grpId="0"/>
      <p:bldP spid="19" grpId="1"/>
      <p:bldP spid="20" grpId="0"/>
      <p:bldP spid="20" grpId="1"/>
      <p:bldP spid="21" grpId="0"/>
      <p:bldP spid="2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Diagnostic</a:t>
            </a:r>
            <a:r>
              <a:rPr lang="en-US" dirty="0"/>
              <a:t> </a:t>
            </a:r>
            <a:r>
              <a:rPr lang="en-US" b="1" dirty="0"/>
              <a:t>Investigations</a:t>
            </a:r>
          </a:p>
        </p:txBody>
      </p:sp>
      <p:sp>
        <p:nvSpPr>
          <p:cNvPr id="4" name="TextBox 3"/>
          <p:cNvSpPr txBox="1"/>
          <p:nvPr/>
        </p:nvSpPr>
        <p:spPr>
          <a:xfrm>
            <a:off x="1905000" y="2471770"/>
            <a:ext cx="6781800" cy="1815882"/>
          </a:xfrm>
          <a:prstGeom prst="rect">
            <a:avLst/>
          </a:prstGeom>
          <a:noFill/>
        </p:spPr>
        <p:txBody>
          <a:bodyPr wrap="square" rtlCol="0">
            <a:spAutoFit/>
          </a:bodyPr>
          <a:lstStyle/>
          <a:p>
            <a:r>
              <a:rPr lang="en-US" sz="2800" dirty="0"/>
              <a:t>Guthrie bacterial inhibition assay</a:t>
            </a:r>
          </a:p>
          <a:p>
            <a:pPr marL="285750" indent="-285750">
              <a:buFont typeface="Wingdings" panose="05000000000000000000" pitchFamily="2" charset="2"/>
              <a:buChar char="Ø"/>
            </a:pPr>
            <a:r>
              <a:rPr lang="en-US" sz="2800" dirty="0"/>
              <a:t>Inexpensive</a:t>
            </a:r>
          </a:p>
          <a:p>
            <a:pPr marL="285750" indent="-285750">
              <a:buFont typeface="Wingdings" panose="05000000000000000000" pitchFamily="2" charset="2"/>
              <a:buChar char="Ø"/>
            </a:pPr>
            <a:r>
              <a:rPr lang="en-US" sz="2800" dirty="0"/>
              <a:t>Simple</a:t>
            </a:r>
          </a:p>
          <a:p>
            <a:pPr marL="285750" indent="-285750">
              <a:buFont typeface="Wingdings" panose="05000000000000000000" pitchFamily="2" charset="2"/>
              <a:buChar char="Ø"/>
            </a:pPr>
            <a:r>
              <a:rPr lang="en-US" sz="2800" dirty="0" smtClean="0"/>
              <a:t>Reliable</a:t>
            </a:r>
            <a:endParaRPr lang="en-US" sz="2800" dirty="0"/>
          </a:p>
        </p:txBody>
      </p:sp>
      <p:sp>
        <p:nvSpPr>
          <p:cNvPr id="5" name="TextBox 4"/>
          <p:cNvSpPr txBox="1"/>
          <p:nvPr/>
        </p:nvSpPr>
        <p:spPr>
          <a:xfrm>
            <a:off x="1905000" y="2471770"/>
            <a:ext cx="5562600" cy="1384995"/>
          </a:xfrm>
          <a:prstGeom prst="rect">
            <a:avLst/>
          </a:prstGeom>
          <a:noFill/>
        </p:spPr>
        <p:txBody>
          <a:bodyPr wrap="square" rtlCol="0">
            <a:spAutoFit/>
          </a:bodyPr>
          <a:lstStyle/>
          <a:p>
            <a:r>
              <a:rPr lang="en-US" sz="2800" dirty="0" err="1"/>
              <a:t>Fluorometric</a:t>
            </a:r>
            <a:r>
              <a:rPr lang="en-US" sz="2800" dirty="0"/>
              <a:t> analysis</a:t>
            </a:r>
          </a:p>
          <a:p>
            <a:pPr marL="457200" indent="-457200">
              <a:buFont typeface="Wingdings" panose="05000000000000000000" pitchFamily="2" charset="2"/>
              <a:buChar char="Ø"/>
            </a:pPr>
            <a:r>
              <a:rPr lang="en-US" sz="2800" dirty="0"/>
              <a:t>Quantitative and automated test</a:t>
            </a:r>
          </a:p>
          <a:p>
            <a:pPr marL="457200" indent="-457200">
              <a:buFont typeface="Wingdings" panose="05000000000000000000" pitchFamily="2" charset="2"/>
              <a:buChar char="Ø"/>
            </a:pPr>
            <a:r>
              <a:rPr lang="en-US" sz="2800" dirty="0"/>
              <a:t>Fewer false positive</a:t>
            </a:r>
          </a:p>
        </p:txBody>
      </p:sp>
      <p:sp>
        <p:nvSpPr>
          <p:cNvPr id="7" name="TextBox 6"/>
          <p:cNvSpPr txBox="1"/>
          <p:nvPr/>
        </p:nvSpPr>
        <p:spPr>
          <a:xfrm>
            <a:off x="1714500" y="1416051"/>
            <a:ext cx="5715000" cy="584775"/>
          </a:xfrm>
          <a:prstGeom prst="rect">
            <a:avLst/>
          </a:prstGeom>
          <a:noFill/>
        </p:spPr>
        <p:txBody>
          <a:bodyPr wrap="square" rtlCol="0">
            <a:spAutoFit/>
          </a:bodyPr>
          <a:lstStyle/>
          <a:p>
            <a:r>
              <a:rPr lang="en-US" sz="3200" dirty="0"/>
              <a:t>Universal newborn </a:t>
            </a:r>
            <a:r>
              <a:rPr lang="en-US" sz="3200" dirty="0" smtClean="0"/>
              <a:t>screening</a:t>
            </a:r>
            <a:endParaRPr lang="en-US" sz="3200" dirty="0"/>
          </a:p>
        </p:txBody>
      </p:sp>
      <p:sp>
        <p:nvSpPr>
          <p:cNvPr id="8" name="TextBox 7"/>
          <p:cNvSpPr txBox="1"/>
          <p:nvPr/>
        </p:nvSpPr>
        <p:spPr>
          <a:xfrm>
            <a:off x="1906137" y="2466083"/>
            <a:ext cx="7248525" cy="2677656"/>
          </a:xfrm>
          <a:prstGeom prst="rect">
            <a:avLst/>
          </a:prstGeom>
          <a:noFill/>
        </p:spPr>
        <p:txBody>
          <a:bodyPr wrap="square" rtlCol="0">
            <a:spAutoFit/>
          </a:bodyPr>
          <a:lstStyle/>
          <a:p>
            <a:r>
              <a:rPr lang="en-US" sz="2800" dirty="0"/>
              <a:t>Tandem mass spectrometry</a:t>
            </a:r>
          </a:p>
          <a:p>
            <a:pPr marL="285750" indent="-285750">
              <a:buFont typeface="Wingdings" panose="05000000000000000000" pitchFamily="2" charset="2"/>
              <a:buChar char="Ø"/>
            </a:pPr>
            <a:r>
              <a:rPr lang="en-US" sz="2800" dirty="0"/>
              <a:t>Quantitative and automated test</a:t>
            </a:r>
          </a:p>
          <a:p>
            <a:pPr marL="285750" indent="-285750">
              <a:buFont typeface="Wingdings" panose="05000000000000000000" pitchFamily="2" charset="2"/>
              <a:buChar char="Ø"/>
            </a:pPr>
            <a:r>
              <a:rPr lang="en-US" sz="2800" dirty="0"/>
              <a:t>Fewer false positive</a:t>
            </a:r>
          </a:p>
          <a:p>
            <a:pPr marL="285750" indent="-285750">
              <a:buFont typeface="Wingdings" panose="05000000000000000000" pitchFamily="2" charset="2"/>
              <a:buChar char="Ø"/>
            </a:pPr>
            <a:r>
              <a:rPr lang="en-US" sz="2800" dirty="0"/>
              <a:t>Measurements of tyrosine</a:t>
            </a:r>
          </a:p>
          <a:p>
            <a:pPr marL="285750" indent="-285750">
              <a:buFont typeface="Wingdings" panose="05000000000000000000" pitchFamily="2" charset="2"/>
              <a:buChar char="Ø"/>
            </a:pPr>
            <a:r>
              <a:rPr lang="en-US" sz="2800" dirty="0"/>
              <a:t>Identiﬁcation of </a:t>
            </a:r>
            <a:r>
              <a:rPr lang="en-US" sz="2800" dirty="0" err="1"/>
              <a:t>othermetabolic</a:t>
            </a:r>
            <a:r>
              <a:rPr lang="en-US" sz="2800" dirty="0"/>
              <a:t> disorders on a single sample</a:t>
            </a:r>
          </a:p>
        </p:txBody>
      </p:sp>
      <p:pic>
        <p:nvPicPr>
          <p:cNvPr id="9"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472" y="-76200"/>
            <a:ext cx="1626358" cy="1078043"/>
          </a:xfrm>
          <a:prstGeom prst="rect">
            <a:avLst/>
          </a:prstGeom>
        </p:spPr>
      </p:pic>
    </p:spTree>
    <p:extLst>
      <p:ext uri="{BB962C8B-B14F-4D97-AF65-F5344CB8AC3E}">
        <p14:creationId xmlns:p14="http://schemas.microsoft.com/office/powerpoint/2010/main" val="236381996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1" fill="hold" grpId="1" nodeType="clickEffect">
                                  <p:stCondLst>
                                    <p:cond delay="0"/>
                                  </p:stCondLst>
                                  <p:childTnLst>
                                    <p:animEffect transition="out" filter="wipe(up)">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22" presetClass="entr" presetSubtype="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1" fill="hold" grpId="1" nodeType="clickEffect">
                                  <p:stCondLst>
                                    <p:cond delay="0"/>
                                  </p:stCondLst>
                                  <p:childTnLst>
                                    <p:animEffect transition="out" filter="wipe(up)">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22" presetClass="entr" presetSubtype="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4164703</TotalTime>
  <Words>2245</Words>
  <Application>Microsoft Office PowerPoint</Application>
  <PresentationFormat>On-screen Show (4:3)</PresentationFormat>
  <Paragraphs>345</Paragraphs>
  <Slides>27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A.C.M.E. Secret Agent</vt:lpstr>
      <vt:lpstr>Arial</vt:lpstr>
      <vt:lpstr>B Yekan</vt:lpstr>
      <vt:lpstr>Calibri</vt:lpstr>
      <vt:lpstr>Wingdings</vt:lpstr>
      <vt:lpstr>Office Theme</vt:lpstr>
      <vt:lpstr>P</vt:lpstr>
      <vt:lpstr> introduction</vt:lpstr>
      <vt:lpstr>History</vt:lpstr>
      <vt:lpstr>Epidemiology</vt:lpstr>
      <vt:lpstr>Genetics</vt:lpstr>
      <vt:lpstr>Phenylalanine hydroxylase</vt:lpstr>
      <vt:lpstr>Pathophysiology</vt:lpstr>
      <vt:lpstr>Clinical Features</vt:lpstr>
      <vt:lpstr>Diagnostic Investigations</vt:lpstr>
      <vt:lpstr>Diagnostic Investigations</vt:lpstr>
      <vt:lpstr>Genetic counseling</vt:lpstr>
      <vt:lpstr>Genetic counseling</vt:lpstr>
      <vt:lpstr>Genetic counseling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vt:lpstr>
      <vt:lpstr>Management</vt:lpstr>
      <vt:lpstr>Management</vt:lpstr>
      <vt:lpstr>Management</vt:lpstr>
      <vt:lpstr>Management</vt:lpstr>
      <vt:lpstr>Management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Maliz</cp:lastModifiedBy>
  <cp:revision>556</cp:revision>
  <dcterms:created xsi:type="dcterms:W3CDTF">2006-08-16T00:00:00Z</dcterms:created>
  <dcterms:modified xsi:type="dcterms:W3CDTF">2017-02-21T04:04:58Z</dcterms:modified>
</cp:coreProperties>
</file>